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57" r:id="rId4"/>
    <p:sldId id="298" r:id="rId5"/>
    <p:sldId id="369" r:id="rId6"/>
    <p:sldId id="365" r:id="rId7"/>
    <p:sldId id="262" r:id="rId8"/>
    <p:sldId id="259" r:id="rId9"/>
    <p:sldId id="367" r:id="rId10"/>
    <p:sldId id="258" r:id="rId11"/>
    <p:sldId id="268" r:id="rId12"/>
    <p:sldId id="301" r:id="rId13"/>
    <p:sldId id="363" r:id="rId14"/>
    <p:sldId id="266" r:id="rId15"/>
    <p:sldId id="270" r:id="rId16"/>
    <p:sldId id="273" r:id="rId17"/>
    <p:sldId id="272" r:id="rId18"/>
    <p:sldId id="364" r:id="rId19"/>
    <p:sldId id="366" r:id="rId20"/>
    <p:sldId id="370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B4FC5E-46E5-46BE-934B-21C3F1A23A43}" v="220" dt="2019-11-20T12:36:04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Luentoja\1-12_2018\Raportti_1-12_201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Yhteiset%20tiedostot\ETU\2.%20SIIPIKARJA\L&#228;&#228;kitys\Mikrobil&#228;&#228;kkeiden%20k&#228;ytt&#246;%20Suomessa\Mikrobil&#228;&#228;kitys%202018\Yhteenveto%20ab%20%25%202007-2018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[Raportti_1-12_2018.xlsx]Jalkapohjat!Pivot-taulukko1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b="1"/>
              <a:t>Broilereiden jalkapohjapisteet</a:t>
            </a:r>
            <a:r>
              <a:rPr lang="fi-FI" sz="1600" b="1" baseline="0"/>
              <a:t> 2012-2018</a:t>
            </a:r>
            <a:endParaRPr lang="fi-FI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rgbClr val="92D050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rgbClr val="FFFF00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rgbClr val="92D050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rgbClr val="FFFF00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rgbClr val="92D050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rgbClr val="FFFF00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areaChart>
        <c:grouping val="stacked"/>
        <c:varyColors val="0"/>
        <c:ser>
          <c:idx val="1"/>
          <c:order val="1"/>
          <c:tx>
            <c:strRef>
              <c:f>Jalkapohjat!$D$3</c:f>
              <c:strCache>
                <c:ptCount val="1"/>
                <c:pt idx="0">
                  <c:v>Parvien osuus %, joilla pisteet alle 40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cat>
            <c:multiLvlStrRef>
              <c:f>Jalkapohjat!$B$4:$B$95</c:f>
              <c:multiLvlStrCache>
                <c:ptCount val="84"/>
                <c:lvl>
                  <c:pt idx="0">
                    <c:v>Tammi</c:v>
                  </c:pt>
                  <c:pt idx="1">
                    <c:v>Helmi</c:v>
                  </c:pt>
                  <c:pt idx="2">
                    <c:v>Maalis</c:v>
                  </c:pt>
                  <c:pt idx="3">
                    <c:v>Huhti</c:v>
                  </c:pt>
                  <c:pt idx="4">
                    <c:v>Touko</c:v>
                  </c:pt>
                  <c:pt idx="5">
                    <c:v>Kesä</c:v>
                  </c:pt>
                  <c:pt idx="6">
                    <c:v>Heinä</c:v>
                  </c:pt>
                  <c:pt idx="7">
                    <c:v>Elo</c:v>
                  </c:pt>
                  <c:pt idx="8">
                    <c:v>Syys</c:v>
                  </c:pt>
                  <c:pt idx="9">
                    <c:v>Loka</c:v>
                  </c:pt>
                  <c:pt idx="10">
                    <c:v>Marras</c:v>
                  </c:pt>
                  <c:pt idx="11">
                    <c:v>Joulu</c:v>
                  </c:pt>
                  <c:pt idx="12">
                    <c:v>Tammi</c:v>
                  </c:pt>
                  <c:pt idx="13">
                    <c:v>Helmi</c:v>
                  </c:pt>
                  <c:pt idx="14">
                    <c:v>Maalis</c:v>
                  </c:pt>
                  <c:pt idx="15">
                    <c:v>Huhti</c:v>
                  </c:pt>
                  <c:pt idx="16">
                    <c:v>Touko</c:v>
                  </c:pt>
                  <c:pt idx="17">
                    <c:v>Kesä</c:v>
                  </c:pt>
                  <c:pt idx="18">
                    <c:v>Heinä</c:v>
                  </c:pt>
                  <c:pt idx="19">
                    <c:v>Elo</c:v>
                  </c:pt>
                  <c:pt idx="20">
                    <c:v>Syys</c:v>
                  </c:pt>
                  <c:pt idx="21">
                    <c:v>Loka</c:v>
                  </c:pt>
                  <c:pt idx="22">
                    <c:v>Marras</c:v>
                  </c:pt>
                  <c:pt idx="23">
                    <c:v>Joulu</c:v>
                  </c:pt>
                  <c:pt idx="24">
                    <c:v>Tammi</c:v>
                  </c:pt>
                  <c:pt idx="25">
                    <c:v>Helmi</c:v>
                  </c:pt>
                  <c:pt idx="26">
                    <c:v>Maalis</c:v>
                  </c:pt>
                  <c:pt idx="27">
                    <c:v>Huhti</c:v>
                  </c:pt>
                  <c:pt idx="28">
                    <c:v>Touko</c:v>
                  </c:pt>
                  <c:pt idx="29">
                    <c:v>Kesä</c:v>
                  </c:pt>
                  <c:pt idx="30">
                    <c:v>Heinä</c:v>
                  </c:pt>
                  <c:pt idx="31">
                    <c:v>Elo</c:v>
                  </c:pt>
                  <c:pt idx="32">
                    <c:v>Syys</c:v>
                  </c:pt>
                  <c:pt idx="33">
                    <c:v>Loka</c:v>
                  </c:pt>
                  <c:pt idx="34">
                    <c:v>Marras</c:v>
                  </c:pt>
                  <c:pt idx="35">
                    <c:v>Joulu</c:v>
                  </c:pt>
                  <c:pt idx="36">
                    <c:v>Tammi</c:v>
                  </c:pt>
                  <c:pt idx="37">
                    <c:v>Helmi</c:v>
                  </c:pt>
                  <c:pt idx="38">
                    <c:v>Maalis</c:v>
                  </c:pt>
                  <c:pt idx="39">
                    <c:v>Huhti</c:v>
                  </c:pt>
                  <c:pt idx="40">
                    <c:v>Touko</c:v>
                  </c:pt>
                  <c:pt idx="41">
                    <c:v>Kesä</c:v>
                  </c:pt>
                  <c:pt idx="42">
                    <c:v>Heinä</c:v>
                  </c:pt>
                  <c:pt idx="43">
                    <c:v>Elo</c:v>
                  </c:pt>
                  <c:pt idx="44">
                    <c:v>Syys</c:v>
                  </c:pt>
                  <c:pt idx="45">
                    <c:v>Loka</c:v>
                  </c:pt>
                  <c:pt idx="46">
                    <c:v>Marras</c:v>
                  </c:pt>
                  <c:pt idx="47">
                    <c:v>Joulu</c:v>
                  </c:pt>
                  <c:pt idx="48">
                    <c:v>Tammi</c:v>
                  </c:pt>
                  <c:pt idx="49">
                    <c:v>Helmi</c:v>
                  </c:pt>
                  <c:pt idx="50">
                    <c:v>Maalis</c:v>
                  </c:pt>
                  <c:pt idx="51">
                    <c:v>Huhti</c:v>
                  </c:pt>
                  <c:pt idx="52">
                    <c:v>Touko</c:v>
                  </c:pt>
                  <c:pt idx="53">
                    <c:v>Kesä</c:v>
                  </c:pt>
                  <c:pt idx="54">
                    <c:v>Heinä</c:v>
                  </c:pt>
                  <c:pt idx="55">
                    <c:v>Elo</c:v>
                  </c:pt>
                  <c:pt idx="56">
                    <c:v>Syys</c:v>
                  </c:pt>
                  <c:pt idx="57">
                    <c:v>Loka</c:v>
                  </c:pt>
                  <c:pt idx="58">
                    <c:v>Marras</c:v>
                  </c:pt>
                  <c:pt idx="59">
                    <c:v>Joulu</c:v>
                  </c:pt>
                  <c:pt idx="60">
                    <c:v>Tammi</c:v>
                  </c:pt>
                  <c:pt idx="61">
                    <c:v>Helmi</c:v>
                  </c:pt>
                  <c:pt idx="62">
                    <c:v>Maalis</c:v>
                  </c:pt>
                  <c:pt idx="63">
                    <c:v>Huhti</c:v>
                  </c:pt>
                  <c:pt idx="64">
                    <c:v>Touko</c:v>
                  </c:pt>
                  <c:pt idx="65">
                    <c:v>Kesä</c:v>
                  </c:pt>
                  <c:pt idx="66">
                    <c:v>Heinä</c:v>
                  </c:pt>
                  <c:pt idx="67">
                    <c:v>Elo</c:v>
                  </c:pt>
                  <c:pt idx="68">
                    <c:v>Syys</c:v>
                  </c:pt>
                  <c:pt idx="69">
                    <c:v>Loka</c:v>
                  </c:pt>
                  <c:pt idx="70">
                    <c:v>Marras</c:v>
                  </c:pt>
                  <c:pt idx="71">
                    <c:v>Joulu</c:v>
                  </c:pt>
                  <c:pt idx="72">
                    <c:v>Tammi</c:v>
                  </c:pt>
                  <c:pt idx="73">
                    <c:v>Helmi</c:v>
                  </c:pt>
                  <c:pt idx="74">
                    <c:v>Maalis</c:v>
                  </c:pt>
                  <c:pt idx="75">
                    <c:v>Huhti</c:v>
                  </c:pt>
                  <c:pt idx="76">
                    <c:v>Touko</c:v>
                  </c:pt>
                  <c:pt idx="77">
                    <c:v>Kesä</c:v>
                  </c:pt>
                  <c:pt idx="78">
                    <c:v>Heinä</c:v>
                  </c:pt>
                  <c:pt idx="79">
                    <c:v>Elo</c:v>
                  </c:pt>
                  <c:pt idx="80">
                    <c:v>Syys</c:v>
                  </c:pt>
                  <c:pt idx="81">
                    <c:v>Loka</c:v>
                  </c:pt>
                  <c:pt idx="82">
                    <c:v>Marras</c:v>
                  </c:pt>
                  <c:pt idx="83">
                    <c:v>Joulu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</c:lvl>
              </c:multiLvlStrCache>
            </c:multiLvlStrRef>
          </c:cat>
          <c:val>
            <c:numRef>
              <c:f>Jalkapohjat!$D$4:$D$95</c:f>
              <c:numCache>
                <c:formatCode>0.00\ %;\-0.00\ %;0.00\ %</c:formatCode>
                <c:ptCount val="84"/>
                <c:pt idx="0">
                  <c:v>0.96982758620689657</c:v>
                </c:pt>
                <c:pt idx="1">
                  <c:v>0.91228070175438591</c:v>
                </c:pt>
                <c:pt idx="2">
                  <c:v>0.90336134453781514</c:v>
                </c:pt>
                <c:pt idx="3">
                  <c:v>0.97530864197530864</c:v>
                </c:pt>
                <c:pt idx="4">
                  <c:v>0.94759825327510916</c:v>
                </c:pt>
                <c:pt idx="5">
                  <c:v>0.99616858237547889</c:v>
                </c:pt>
                <c:pt idx="6">
                  <c:v>0.97599999999999998</c:v>
                </c:pt>
                <c:pt idx="7">
                  <c:v>0.9662921348314607</c:v>
                </c:pt>
                <c:pt idx="8">
                  <c:v>0.9570815450643777</c:v>
                </c:pt>
                <c:pt idx="9">
                  <c:v>0.91954022988505746</c:v>
                </c:pt>
                <c:pt idx="10">
                  <c:v>0.92307692307692313</c:v>
                </c:pt>
                <c:pt idx="11">
                  <c:v>0.87064676616915426</c:v>
                </c:pt>
                <c:pt idx="12">
                  <c:v>0.90322580645161288</c:v>
                </c:pt>
                <c:pt idx="13">
                  <c:v>0.94273127753303965</c:v>
                </c:pt>
                <c:pt idx="14">
                  <c:v>0.92405063291139244</c:v>
                </c:pt>
                <c:pt idx="15">
                  <c:v>0.97619047619047616</c:v>
                </c:pt>
                <c:pt idx="16">
                  <c:v>0.984375</c:v>
                </c:pt>
                <c:pt idx="17">
                  <c:v>0.96721311475409832</c:v>
                </c:pt>
                <c:pt idx="18">
                  <c:v>0.95759717314487636</c:v>
                </c:pt>
                <c:pt idx="19">
                  <c:v>0.95895522388059706</c:v>
                </c:pt>
                <c:pt idx="20">
                  <c:v>0.950207468879668</c:v>
                </c:pt>
                <c:pt idx="21">
                  <c:v>0.9555555555555556</c:v>
                </c:pt>
                <c:pt idx="22">
                  <c:v>0.90871369294605808</c:v>
                </c:pt>
                <c:pt idx="23">
                  <c:v>0.9776785714285714</c:v>
                </c:pt>
                <c:pt idx="24">
                  <c:v>0.96103896103896103</c:v>
                </c:pt>
                <c:pt idx="25">
                  <c:v>0.98818897637795278</c:v>
                </c:pt>
                <c:pt idx="26">
                  <c:v>0.97718631178707227</c:v>
                </c:pt>
                <c:pt idx="27">
                  <c:v>0.99664429530201337</c:v>
                </c:pt>
                <c:pt idx="28">
                  <c:v>1</c:v>
                </c:pt>
                <c:pt idx="29">
                  <c:v>0.98666666666666669</c:v>
                </c:pt>
                <c:pt idx="30">
                  <c:v>0.98417721518987344</c:v>
                </c:pt>
                <c:pt idx="31">
                  <c:v>0.98884758364312264</c:v>
                </c:pt>
                <c:pt idx="32">
                  <c:v>0.96206896551724141</c:v>
                </c:pt>
                <c:pt idx="33">
                  <c:v>0.97407407407407409</c:v>
                </c:pt>
                <c:pt idx="34">
                  <c:v>0.97826086956521741</c:v>
                </c:pt>
                <c:pt idx="35">
                  <c:v>0.96825396825396826</c:v>
                </c:pt>
                <c:pt idx="36">
                  <c:v>0.95017793594306055</c:v>
                </c:pt>
                <c:pt idx="37">
                  <c:v>0.99563318777292575</c:v>
                </c:pt>
                <c:pt idx="38">
                  <c:v>0.99365079365079367</c:v>
                </c:pt>
                <c:pt idx="39">
                  <c:v>1</c:v>
                </c:pt>
                <c:pt idx="40">
                  <c:v>0.98901098901098905</c:v>
                </c:pt>
                <c:pt idx="41">
                  <c:v>0.99677419354838714</c:v>
                </c:pt>
                <c:pt idx="42">
                  <c:v>1</c:v>
                </c:pt>
                <c:pt idx="43">
                  <c:v>0.99656357388316152</c:v>
                </c:pt>
                <c:pt idx="44">
                  <c:v>0.99337748344370858</c:v>
                </c:pt>
                <c:pt idx="45">
                  <c:v>0.98630136986301364</c:v>
                </c:pt>
                <c:pt idx="46">
                  <c:v>0.93197278911564629</c:v>
                </c:pt>
                <c:pt idx="47">
                  <c:v>0.94117647058823528</c:v>
                </c:pt>
                <c:pt idx="48">
                  <c:v>0.94052044609665431</c:v>
                </c:pt>
                <c:pt idx="49">
                  <c:v>0.97359735973597361</c:v>
                </c:pt>
                <c:pt idx="50">
                  <c:v>0.98045602605863191</c:v>
                </c:pt>
                <c:pt idx="51">
                  <c:v>0.9907407407407407</c:v>
                </c:pt>
                <c:pt idx="52">
                  <c:v>0.99006622516556286</c:v>
                </c:pt>
                <c:pt idx="53">
                  <c:v>0.9880239520958084</c:v>
                </c:pt>
                <c:pt idx="54">
                  <c:v>0.98765432098765427</c:v>
                </c:pt>
                <c:pt idx="55">
                  <c:v>0.99402985074626871</c:v>
                </c:pt>
                <c:pt idx="56">
                  <c:v>0.99041533546325877</c:v>
                </c:pt>
                <c:pt idx="57">
                  <c:v>1</c:v>
                </c:pt>
                <c:pt idx="58">
                  <c:v>0.97812500000000002</c:v>
                </c:pt>
                <c:pt idx="59">
                  <c:v>0.99642857142857144</c:v>
                </c:pt>
                <c:pt idx="60">
                  <c:v>0.99032258064516132</c:v>
                </c:pt>
                <c:pt idx="61">
                  <c:v>0.98859315589353614</c:v>
                </c:pt>
                <c:pt idx="62">
                  <c:v>0.99371069182389937</c:v>
                </c:pt>
                <c:pt idx="63">
                  <c:v>0.98615916955017302</c:v>
                </c:pt>
                <c:pt idx="64">
                  <c:v>0.9970149253731343</c:v>
                </c:pt>
                <c:pt idx="65">
                  <c:v>0.99688473520249221</c:v>
                </c:pt>
                <c:pt idx="66">
                  <c:v>1</c:v>
                </c:pt>
                <c:pt idx="67">
                  <c:v>0.9972067039106145</c:v>
                </c:pt>
                <c:pt idx="68">
                  <c:v>0.98371335504885993</c:v>
                </c:pt>
                <c:pt idx="69">
                  <c:v>0.99384615384615382</c:v>
                </c:pt>
                <c:pt idx="70">
                  <c:v>0.98730158730158735</c:v>
                </c:pt>
                <c:pt idx="71">
                  <c:v>0.98545454545454547</c:v>
                </c:pt>
                <c:pt idx="72">
                  <c:v>0.96783625730994149</c:v>
                </c:pt>
                <c:pt idx="73">
                  <c:v>0.94791666666666663</c:v>
                </c:pt>
                <c:pt idx="74">
                  <c:v>0.97175141242937857</c:v>
                </c:pt>
                <c:pt idx="75">
                  <c:v>0.99056603773584906</c:v>
                </c:pt>
                <c:pt idx="76">
                  <c:v>0.99423631123919309</c:v>
                </c:pt>
                <c:pt idx="77">
                  <c:v>0.99699699699699695</c:v>
                </c:pt>
                <c:pt idx="78">
                  <c:v>0.99712643678160917</c:v>
                </c:pt>
                <c:pt idx="79">
                  <c:v>0.99164345403899723</c:v>
                </c:pt>
                <c:pt idx="80">
                  <c:v>0.97435897435897434</c:v>
                </c:pt>
                <c:pt idx="81">
                  <c:v>1</c:v>
                </c:pt>
                <c:pt idx="82">
                  <c:v>0.99112426035502954</c:v>
                </c:pt>
                <c:pt idx="83">
                  <c:v>0.9965870307167235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0-4FEB-8AFF-A57F3E05927A}"/>
            </c:ext>
          </c:extLst>
        </c:ser>
        <c:ser>
          <c:idx val="2"/>
          <c:order val="2"/>
          <c:tx>
            <c:strRef>
              <c:f>Jalkapohjat!$E$3</c:f>
              <c:strCache>
                <c:ptCount val="1"/>
                <c:pt idx="0">
                  <c:v>Parvien osuus %, joilla pisteet 40-80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multiLvlStrRef>
              <c:f>Jalkapohjat!$B$4:$B$95</c:f>
              <c:multiLvlStrCache>
                <c:ptCount val="84"/>
                <c:lvl>
                  <c:pt idx="0">
                    <c:v>Tammi</c:v>
                  </c:pt>
                  <c:pt idx="1">
                    <c:v>Helmi</c:v>
                  </c:pt>
                  <c:pt idx="2">
                    <c:v>Maalis</c:v>
                  </c:pt>
                  <c:pt idx="3">
                    <c:v>Huhti</c:v>
                  </c:pt>
                  <c:pt idx="4">
                    <c:v>Touko</c:v>
                  </c:pt>
                  <c:pt idx="5">
                    <c:v>Kesä</c:v>
                  </c:pt>
                  <c:pt idx="6">
                    <c:v>Heinä</c:v>
                  </c:pt>
                  <c:pt idx="7">
                    <c:v>Elo</c:v>
                  </c:pt>
                  <c:pt idx="8">
                    <c:v>Syys</c:v>
                  </c:pt>
                  <c:pt idx="9">
                    <c:v>Loka</c:v>
                  </c:pt>
                  <c:pt idx="10">
                    <c:v>Marras</c:v>
                  </c:pt>
                  <c:pt idx="11">
                    <c:v>Joulu</c:v>
                  </c:pt>
                  <c:pt idx="12">
                    <c:v>Tammi</c:v>
                  </c:pt>
                  <c:pt idx="13">
                    <c:v>Helmi</c:v>
                  </c:pt>
                  <c:pt idx="14">
                    <c:v>Maalis</c:v>
                  </c:pt>
                  <c:pt idx="15">
                    <c:v>Huhti</c:v>
                  </c:pt>
                  <c:pt idx="16">
                    <c:v>Touko</c:v>
                  </c:pt>
                  <c:pt idx="17">
                    <c:v>Kesä</c:v>
                  </c:pt>
                  <c:pt idx="18">
                    <c:v>Heinä</c:v>
                  </c:pt>
                  <c:pt idx="19">
                    <c:v>Elo</c:v>
                  </c:pt>
                  <c:pt idx="20">
                    <c:v>Syys</c:v>
                  </c:pt>
                  <c:pt idx="21">
                    <c:v>Loka</c:v>
                  </c:pt>
                  <c:pt idx="22">
                    <c:v>Marras</c:v>
                  </c:pt>
                  <c:pt idx="23">
                    <c:v>Joulu</c:v>
                  </c:pt>
                  <c:pt idx="24">
                    <c:v>Tammi</c:v>
                  </c:pt>
                  <c:pt idx="25">
                    <c:v>Helmi</c:v>
                  </c:pt>
                  <c:pt idx="26">
                    <c:v>Maalis</c:v>
                  </c:pt>
                  <c:pt idx="27">
                    <c:v>Huhti</c:v>
                  </c:pt>
                  <c:pt idx="28">
                    <c:v>Touko</c:v>
                  </c:pt>
                  <c:pt idx="29">
                    <c:v>Kesä</c:v>
                  </c:pt>
                  <c:pt idx="30">
                    <c:v>Heinä</c:v>
                  </c:pt>
                  <c:pt idx="31">
                    <c:v>Elo</c:v>
                  </c:pt>
                  <c:pt idx="32">
                    <c:v>Syys</c:v>
                  </c:pt>
                  <c:pt idx="33">
                    <c:v>Loka</c:v>
                  </c:pt>
                  <c:pt idx="34">
                    <c:v>Marras</c:v>
                  </c:pt>
                  <c:pt idx="35">
                    <c:v>Joulu</c:v>
                  </c:pt>
                  <c:pt idx="36">
                    <c:v>Tammi</c:v>
                  </c:pt>
                  <c:pt idx="37">
                    <c:v>Helmi</c:v>
                  </c:pt>
                  <c:pt idx="38">
                    <c:v>Maalis</c:v>
                  </c:pt>
                  <c:pt idx="39">
                    <c:v>Huhti</c:v>
                  </c:pt>
                  <c:pt idx="40">
                    <c:v>Touko</c:v>
                  </c:pt>
                  <c:pt idx="41">
                    <c:v>Kesä</c:v>
                  </c:pt>
                  <c:pt idx="42">
                    <c:v>Heinä</c:v>
                  </c:pt>
                  <c:pt idx="43">
                    <c:v>Elo</c:v>
                  </c:pt>
                  <c:pt idx="44">
                    <c:v>Syys</c:v>
                  </c:pt>
                  <c:pt idx="45">
                    <c:v>Loka</c:v>
                  </c:pt>
                  <c:pt idx="46">
                    <c:v>Marras</c:v>
                  </c:pt>
                  <c:pt idx="47">
                    <c:v>Joulu</c:v>
                  </c:pt>
                  <c:pt idx="48">
                    <c:v>Tammi</c:v>
                  </c:pt>
                  <c:pt idx="49">
                    <c:v>Helmi</c:v>
                  </c:pt>
                  <c:pt idx="50">
                    <c:v>Maalis</c:v>
                  </c:pt>
                  <c:pt idx="51">
                    <c:v>Huhti</c:v>
                  </c:pt>
                  <c:pt idx="52">
                    <c:v>Touko</c:v>
                  </c:pt>
                  <c:pt idx="53">
                    <c:v>Kesä</c:v>
                  </c:pt>
                  <c:pt idx="54">
                    <c:v>Heinä</c:v>
                  </c:pt>
                  <c:pt idx="55">
                    <c:v>Elo</c:v>
                  </c:pt>
                  <c:pt idx="56">
                    <c:v>Syys</c:v>
                  </c:pt>
                  <c:pt idx="57">
                    <c:v>Loka</c:v>
                  </c:pt>
                  <c:pt idx="58">
                    <c:v>Marras</c:v>
                  </c:pt>
                  <c:pt idx="59">
                    <c:v>Joulu</c:v>
                  </c:pt>
                  <c:pt idx="60">
                    <c:v>Tammi</c:v>
                  </c:pt>
                  <c:pt idx="61">
                    <c:v>Helmi</c:v>
                  </c:pt>
                  <c:pt idx="62">
                    <c:v>Maalis</c:v>
                  </c:pt>
                  <c:pt idx="63">
                    <c:v>Huhti</c:v>
                  </c:pt>
                  <c:pt idx="64">
                    <c:v>Touko</c:v>
                  </c:pt>
                  <c:pt idx="65">
                    <c:v>Kesä</c:v>
                  </c:pt>
                  <c:pt idx="66">
                    <c:v>Heinä</c:v>
                  </c:pt>
                  <c:pt idx="67">
                    <c:v>Elo</c:v>
                  </c:pt>
                  <c:pt idx="68">
                    <c:v>Syys</c:v>
                  </c:pt>
                  <c:pt idx="69">
                    <c:v>Loka</c:v>
                  </c:pt>
                  <c:pt idx="70">
                    <c:v>Marras</c:v>
                  </c:pt>
                  <c:pt idx="71">
                    <c:v>Joulu</c:v>
                  </c:pt>
                  <c:pt idx="72">
                    <c:v>Tammi</c:v>
                  </c:pt>
                  <c:pt idx="73">
                    <c:v>Helmi</c:v>
                  </c:pt>
                  <c:pt idx="74">
                    <c:v>Maalis</c:v>
                  </c:pt>
                  <c:pt idx="75">
                    <c:v>Huhti</c:v>
                  </c:pt>
                  <c:pt idx="76">
                    <c:v>Touko</c:v>
                  </c:pt>
                  <c:pt idx="77">
                    <c:v>Kesä</c:v>
                  </c:pt>
                  <c:pt idx="78">
                    <c:v>Heinä</c:v>
                  </c:pt>
                  <c:pt idx="79">
                    <c:v>Elo</c:v>
                  </c:pt>
                  <c:pt idx="80">
                    <c:v>Syys</c:v>
                  </c:pt>
                  <c:pt idx="81">
                    <c:v>Loka</c:v>
                  </c:pt>
                  <c:pt idx="82">
                    <c:v>Marras</c:v>
                  </c:pt>
                  <c:pt idx="83">
                    <c:v>Joulu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</c:lvl>
              </c:multiLvlStrCache>
            </c:multiLvlStrRef>
          </c:cat>
          <c:val>
            <c:numRef>
              <c:f>Jalkapohjat!$E$4:$E$95</c:f>
              <c:numCache>
                <c:formatCode>0.00\ %;\-0.00\ %;0.00\ %</c:formatCode>
                <c:ptCount val="84"/>
                <c:pt idx="0">
                  <c:v>2.5862068965517241E-2</c:v>
                </c:pt>
                <c:pt idx="1">
                  <c:v>8.3333333333333329E-2</c:v>
                </c:pt>
                <c:pt idx="2">
                  <c:v>7.5630252100840331E-2</c:v>
                </c:pt>
                <c:pt idx="3">
                  <c:v>2.4691358024691357E-2</c:v>
                </c:pt>
                <c:pt idx="4">
                  <c:v>4.8034934497816595E-2</c:v>
                </c:pt>
                <c:pt idx="5">
                  <c:v>0</c:v>
                </c:pt>
                <c:pt idx="6">
                  <c:v>2.4E-2</c:v>
                </c:pt>
                <c:pt idx="7">
                  <c:v>3.3707865168539325E-2</c:v>
                </c:pt>
                <c:pt idx="8">
                  <c:v>4.2918454935622317E-2</c:v>
                </c:pt>
                <c:pt idx="9">
                  <c:v>6.8965517241379309E-2</c:v>
                </c:pt>
                <c:pt idx="10">
                  <c:v>6.4777327935222673E-2</c:v>
                </c:pt>
                <c:pt idx="11">
                  <c:v>0.11442786069651742</c:v>
                </c:pt>
                <c:pt idx="12">
                  <c:v>9.2741935483870969E-2</c:v>
                </c:pt>
                <c:pt idx="13">
                  <c:v>5.2863436123348019E-2</c:v>
                </c:pt>
                <c:pt idx="14">
                  <c:v>7.5949367088607597E-2</c:v>
                </c:pt>
                <c:pt idx="15">
                  <c:v>2.3809523809523808E-2</c:v>
                </c:pt>
                <c:pt idx="16">
                  <c:v>1.5625E-2</c:v>
                </c:pt>
                <c:pt idx="17">
                  <c:v>2.8688524590163935E-2</c:v>
                </c:pt>
                <c:pt idx="18">
                  <c:v>3.8869257950530034E-2</c:v>
                </c:pt>
                <c:pt idx="19">
                  <c:v>3.3582089552238806E-2</c:v>
                </c:pt>
                <c:pt idx="20">
                  <c:v>4.9792531120331947E-2</c:v>
                </c:pt>
                <c:pt idx="21">
                  <c:v>4.4444444444444446E-2</c:v>
                </c:pt>
                <c:pt idx="22">
                  <c:v>8.7136929460580909E-2</c:v>
                </c:pt>
                <c:pt idx="23">
                  <c:v>1.7857142857142856E-2</c:v>
                </c:pt>
                <c:pt idx="24">
                  <c:v>3.896103896103896E-2</c:v>
                </c:pt>
                <c:pt idx="25">
                  <c:v>1.1811023622047244E-2</c:v>
                </c:pt>
                <c:pt idx="26">
                  <c:v>1.5209125475285171E-2</c:v>
                </c:pt>
                <c:pt idx="27">
                  <c:v>3.3557046979865771E-3</c:v>
                </c:pt>
                <c:pt idx="28">
                  <c:v>0</c:v>
                </c:pt>
                <c:pt idx="29">
                  <c:v>0.01</c:v>
                </c:pt>
                <c:pt idx="30">
                  <c:v>1.5822784810126583E-2</c:v>
                </c:pt>
                <c:pt idx="31">
                  <c:v>1.1152416356877323E-2</c:v>
                </c:pt>
                <c:pt idx="32">
                  <c:v>3.4482758620689655E-2</c:v>
                </c:pt>
                <c:pt idx="33">
                  <c:v>2.2222222222222223E-2</c:v>
                </c:pt>
                <c:pt idx="34">
                  <c:v>2.1739130434782608E-2</c:v>
                </c:pt>
                <c:pt idx="35">
                  <c:v>3.1746031746031744E-2</c:v>
                </c:pt>
                <c:pt idx="36">
                  <c:v>3.5587188612099648E-2</c:v>
                </c:pt>
                <c:pt idx="37">
                  <c:v>4.3668122270742356E-3</c:v>
                </c:pt>
                <c:pt idx="38">
                  <c:v>6.3492063492063492E-3</c:v>
                </c:pt>
                <c:pt idx="39">
                  <c:v>0</c:v>
                </c:pt>
                <c:pt idx="40">
                  <c:v>1.098901098901099E-2</c:v>
                </c:pt>
                <c:pt idx="41">
                  <c:v>3.2258064516129032E-3</c:v>
                </c:pt>
                <c:pt idx="42">
                  <c:v>0</c:v>
                </c:pt>
                <c:pt idx="43">
                  <c:v>3.4364261168384879E-3</c:v>
                </c:pt>
                <c:pt idx="44">
                  <c:v>6.6225165562913907E-3</c:v>
                </c:pt>
                <c:pt idx="45">
                  <c:v>1.3698630136986301E-2</c:v>
                </c:pt>
                <c:pt idx="46">
                  <c:v>5.7823129251700682E-2</c:v>
                </c:pt>
                <c:pt idx="47">
                  <c:v>4.4982698961937718E-2</c:v>
                </c:pt>
                <c:pt idx="48">
                  <c:v>5.9479553903345722E-2</c:v>
                </c:pt>
                <c:pt idx="49">
                  <c:v>2.3102310231023101E-2</c:v>
                </c:pt>
                <c:pt idx="50">
                  <c:v>1.9543973941368076E-2</c:v>
                </c:pt>
                <c:pt idx="51">
                  <c:v>6.1728395061728392E-3</c:v>
                </c:pt>
                <c:pt idx="52">
                  <c:v>6.6225165562913907E-3</c:v>
                </c:pt>
                <c:pt idx="53">
                  <c:v>1.1976047904191617E-2</c:v>
                </c:pt>
                <c:pt idx="54">
                  <c:v>1.2345679012345678E-2</c:v>
                </c:pt>
                <c:pt idx="55">
                  <c:v>5.9701492537313433E-3</c:v>
                </c:pt>
                <c:pt idx="56">
                  <c:v>3.1948881789137379E-3</c:v>
                </c:pt>
                <c:pt idx="57">
                  <c:v>0</c:v>
                </c:pt>
                <c:pt idx="58">
                  <c:v>1.8749999999999999E-2</c:v>
                </c:pt>
                <c:pt idx="59">
                  <c:v>3.5714285714285713E-3</c:v>
                </c:pt>
                <c:pt idx="60">
                  <c:v>9.6774193548387101E-3</c:v>
                </c:pt>
                <c:pt idx="61">
                  <c:v>1.1406844106463879E-2</c:v>
                </c:pt>
                <c:pt idx="62">
                  <c:v>6.2893081761006293E-3</c:v>
                </c:pt>
                <c:pt idx="63">
                  <c:v>1.0380622837370242E-2</c:v>
                </c:pt>
                <c:pt idx="64">
                  <c:v>2.9850746268656717E-3</c:v>
                </c:pt>
                <c:pt idx="65">
                  <c:v>3.1152647975077881E-3</c:v>
                </c:pt>
                <c:pt idx="66">
                  <c:v>0</c:v>
                </c:pt>
                <c:pt idx="67">
                  <c:v>2.7932960893854749E-3</c:v>
                </c:pt>
                <c:pt idx="68">
                  <c:v>1.6286644951140065E-2</c:v>
                </c:pt>
                <c:pt idx="69">
                  <c:v>6.1538461538461538E-3</c:v>
                </c:pt>
                <c:pt idx="70">
                  <c:v>9.5238095238095247E-3</c:v>
                </c:pt>
                <c:pt idx="71">
                  <c:v>1.4545454545454545E-2</c:v>
                </c:pt>
                <c:pt idx="72">
                  <c:v>2.9239766081871343E-2</c:v>
                </c:pt>
                <c:pt idx="73">
                  <c:v>4.1666666666666664E-2</c:v>
                </c:pt>
                <c:pt idx="74">
                  <c:v>2.5423728813559324E-2</c:v>
                </c:pt>
                <c:pt idx="75">
                  <c:v>9.433962264150943E-3</c:v>
                </c:pt>
                <c:pt idx="76">
                  <c:v>5.763688760806916E-3</c:v>
                </c:pt>
                <c:pt idx="77">
                  <c:v>3.003003003003003E-3</c:v>
                </c:pt>
                <c:pt idx="78">
                  <c:v>2.8735632183908046E-3</c:v>
                </c:pt>
                <c:pt idx="79">
                  <c:v>2.7855153203342618E-3</c:v>
                </c:pt>
                <c:pt idx="80">
                  <c:v>2.564102564102564E-2</c:v>
                </c:pt>
                <c:pt idx="81">
                  <c:v>0</c:v>
                </c:pt>
                <c:pt idx="82">
                  <c:v>8.8757396449704144E-3</c:v>
                </c:pt>
                <c:pt idx="83">
                  <c:v>3.4129692832764505E-3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00-4FEB-8AFF-A57F3E05927A}"/>
            </c:ext>
          </c:extLst>
        </c:ser>
        <c:ser>
          <c:idx val="3"/>
          <c:order val="3"/>
          <c:tx>
            <c:strRef>
              <c:f>Jalkapohjat!$F$3</c:f>
              <c:strCache>
                <c:ptCount val="1"/>
                <c:pt idx="0">
                  <c:v>Parvien osuus %, joilla pisteet yli 80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multiLvlStrRef>
              <c:f>Jalkapohjat!$B$4:$B$95</c:f>
              <c:multiLvlStrCache>
                <c:ptCount val="84"/>
                <c:lvl>
                  <c:pt idx="0">
                    <c:v>Tammi</c:v>
                  </c:pt>
                  <c:pt idx="1">
                    <c:v>Helmi</c:v>
                  </c:pt>
                  <c:pt idx="2">
                    <c:v>Maalis</c:v>
                  </c:pt>
                  <c:pt idx="3">
                    <c:v>Huhti</c:v>
                  </c:pt>
                  <c:pt idx="4">
                    <c:v>Touko</c:v>
                  </c:pt>
                  <c:pt idx="5">
                    <c:v>Kesä</c:v>
                  </c:pt>
                  <c:pt idx="6">
                    <c:v>Heinä</c:v>
                  </c:pt>
                  <c:pt idx="7">
                    <c:v>Elo</c:v>
                  </c:pt>
                  <c:pt idx="8">
                    <c:v>Syys</c:v>
                  </c:pt>
                  <c:pt idx="9">
                    <c:v>Loka</c:v>
                  </c:pt>
                  <c:pt idx="10">
                    <c:v>Marras</c:v>
                  </c:pt>
                  <c:pt idx="11">
                    <c:v>Joulu</c:v>
                  </c:pt>
                  <c:pt idx="12">
                    <c:v>Tammi</c:v>
                  </c:pt>
                  <c:pt idx="13">
                    <c:v>Helmi</c:v>
                  </c:pt>
                  <c:pt idx="14">
                    <c:v>Maalis</c:v>
                  </c:pt>
                  <c:pt idx="15">
                    <c:v>Huhti</c:v>
                  </c:pt>
                  <c:pt idx="16">
                    <c:v>Touko</c:v>
                  </c:pt>
                  <c:pt idx="17">
                    <c:v>Kesä</c:v>
                  </c:pt>
                  <c:pt idx="18">
                    <c:v>Heinä</c:v>
                  </c:pt>
                  <c:pt idx="19">
                    <c:v>Elo</c:v>
                  </c:pt>
                  <c:pt idx="20">
                    <c:v>Syys</c:v>
                  </c:pt>
                  <c:pt idx="21">
                    <c:v>Loka</c:v>
                  </c:pt>
                  <c:pt idx="22">
                    <c:v>Marras</c:v>
                  </c:pt>
                  <c:pt idx="23">
                    <c:v>Joulu</c:v>
                  </c:pt>
                  <c:pt idx="24">
                    <c:v>Tammi</c:v>
                  </c:pt>
                  <c:pt idx="25">
                    <c:v>Helmi</c:v>
                  </c:pt>
                  <c:pt idx="26">
                    <c:v>Maalis</c:v>
                  </c:pt>
                  <c:pt idx="27">
                    <c:v>Huhti</c:v>
                  </c:pt>
                  <c:pt idx="28">
                    <c:v>Touko</c:v>
                  </c:pt>
                  <c:pt idx="29">
                    <c:v>Kesä</c:v>
                  </c:pt>
                  <c:pt idx="30">
                    <c:v>Heinä</c:v>
                  </c:pt>
                  <c:pt idx="31">
                    <c:v>Elo</c:v>
                  </c:pt>
                  <c:pt idx="32">
                    <c:v>Syys</c:v>
                  </c:pt>
                  <c:pt idx="33">
                    <c:v>Loka</c:v>
                  </c:pt>
                  <c:pt idx="34">
                    <c:v>Marras</c:v>
                  </c:pt>
                  <c:pt idx="35">
                    <c:v>Joulu</c:v>
                  </c:pt>
                  <c:pt idx="36">
                    <c:v>Tammi</c:v>
                  </c:pt>
                  <c:pt idx="37">
                    <c:v>Helmi</c:v>
                  </c:pt>
                  <c:pt idx="38">
                    <c:v>Maalis</c:v>
                  </c:pt>
                  <c:pt idx="39">
                    <c:v>Huhti</c:v>
                  </c:pt>
                  <c:pt idx="40">
                    <c:v>Touko</c:v>
                  </c:pt>
                  <c:pt idx="41">
                    <c:v>Kesä</c:v>
                  </c:pt>
                  <c:pt idx="42">
                    <c:v>Heinä</c:v>
                  </c:pt>
                  <c:pt idx="43">
                    <c:v>Elo</c:v>
                  </c:pt>
                  <c:pt idx="44">
                    <c:v>Syys</c:v>
                  </c:pt>
                  <c:pt idx="45">
                    <c:v>Loka</c:v>
                  </c:pt>
                  <c:pt idx="46">
                    <c:v>Marras</c:v>
                  </c:pt>
                  <c:pt idx="47">
                    <c:v>Joulu</c:v>
                  </c:pt>
                  <c:pt idx="48">
                    <c:v>Tammi</c:v>
                  </c:pt>
                  <c:pt idx="49">
                    <c:v>Helmi</c:v>
                  </c:pt>
                  <c:pt idx="50">
                    <c:v>Maalis</c:v>
                  </c:pt>
                  <c:pt idx="51">
                    <c:v>Huhti</c:v>
                  </c:pt>
                  <c:pt idx="52">
                    <c:v>Touko</c:v>
                  </c:pt>
                  <c:pt idx="53">
                    <c:v>Kesä</c:v>
                  </c:pt>
                  <c:pt idx="54">
                    <c:v>Heinä</c:v>
                  </c:pt>
                  <c:pt idx="55">
                    <c:v>Elo</c:v>
                  </c:pt>
                  <c:pt idx="56">
                    <c:v>Syys</c:v>
                  </c:pt>
                  <c:pt idx="57">
                    <c:v>Loka</c:v>
                  </c:pt>
                  <c:pt idx="58">
                    <c:v>Marras</c:v>
                  </c:pt>
                  <c:pt idx="59">
                    <c:v>Joulu</c:v>
                  </c:pt>
                  <c:pt idx="60">
                    <c:v>Tammi</c:v>
                  </c:pt>
                  <c:pt idx="61">
                    <c:v>Helmi</c:v>
                  </c:pt>
                  <c:pt idx="62">
                    <c:v>Maalis</c:v>
                  </c:pt>
                  <c:pt idx="63">
                    <c:v>Huhti</c:v>
                  </c:pt>
                  <c:pt idx="64">
                    <c:v>Touko</c:v>
                  </c:pt>
                  <c:pt idx="65">
                    <c:v>Kesä</c:v>
                  </c:pt>
                  <c:pt idx="66">
                    <c:v>Heinä</c:v>
                  </c:pt>
                  <c:pt idx="67">
                    <c:v>Elo</c:v>
                  </c:pt>
                  <c:pt idx="68">
                    <c:v>Syys</c:v>
                  </c:pt>
                  <c:pt idx="69">
                    <c:v>Loka</c:v>
                  </c:pt>
                  <c:pt idx="70">
                    <c:v>Marras</c:v>
                  </c:pt>
                  <c:pt idx="71">
                    <c:v>Joulu</c:v>
                  </c:pt>
                  <c:pt idx="72">
                    <c:v>Tammi</c:v>
                  </c:pt>
                  <c:pt idx="73">
                    <c:v>Helmi</c:v>
                  </c:pt>
                  <c:pt idx="74">
                    <c:v>Maalis</c:v>
                  </c:pt>
                  <c:pt idx="75">
                    <c:v>Huhti</c:v>
                  </c:pt>
                  <c:pt idx="76">
                    <c:v>Touko</c:v>
                  </c:pt>
                  <c:pt idx="77">
                    <c:v>Kesä</c:v>
                  </c:pt>
                  <c:pt idx="78">
                    <c:v>Heinä</c:v>
                  </c:pt>
                  <c:pt idx="79">
                    <c:v>Elo</c:v>
                  </c:pt>
                  <c:pt idx="80">
                    <c:v>Syys</c:v>
                  </c:pt>
                  <c:pt idx="81">
                    <c:v>Loka</c:v>
                  </c:pt>
                  <c:pt idx="82">
                    <c:v>Marras</c:v>
                  </c:pt>
                  <c:pt idx="83">
                    <c:v>Joulu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</c:lvl>
              </c:multiLvlStrCache>
            </c:multiLvlStrRef>
          </c:cat>
          <c:val>
            <c:numRef>
              <c:f>Jalkapohjat!$F$4:$F$95</c:f>
              <c:numCache>
                <c:formatCode>0.00\ %;\-0.00\ %;0.00\ %</c:formatCode>
                <c:ptCount val="84"/>
                <c:pt idx="0">
                  <c:v>4.3103448275862068E-3</c:v>
                </c:pt>
                <c:pt idx="1">
                  <c:v>4.3859649122807015E-3</c:v>
                </c:pt>
                <c:pt idx="2">
                  <c:v>2.100840336134454E-2</c:v>
                </c:pt>
                <c:pt idx="3">
                  <c:v>0</c:v>
                </c:pt>
                <c:pt idx="4">
                  <c:v>4.3668122270742356E-3</c:v>
                </c:pt>
                <c:pt idx="5">
                  <c:v>3.8314176245210726E-3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1.1494252873563218E-2</c:v>
                </c:pt>
                <c:pt idx="10">
                  <c:v>1.2145748987854251E-2</c:v>
                </c:pt>
                <c:pt idx="11">
                  <c:v>1.4925373134328358E-2</c:v>
                </c:pt>
                <c:pt idx="12">
                  <c:v>4.0322580645161289E-3</c:v>
                </c:pt>
                <c:pt idx="13">
                  <c:v>4.4052863436123352E-3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4.0983606557377051E-3</c:v>
                </c:pt>
                <c:pt idx="18">
                  <c:v>3.5335689045936395E-3</c:v>
                </c:pt>
                <c:pt idx="19">
                  <c:v>7.462686567164179E-3</c:v>
                </c:pt>
                <c:pt idx="20">
                  <c:v>0</c:v>
                </c:pt>
                <c:pt idx="21">
                  <c:v>0</c:v>
                </c:pt>
                <c:pt idx="22">
                  <c:v>4.1493775933609959E-3</c:v>
                </c:pt>
                <c:pt idx="23">
                  <c:v>4.464285714285714E-3</c:v>
                </c:pt>
                <c:pt idx="24">
                  <c:v>0</c:v>
                </c:pt>
                <c:pt idx="25">
                  <c:v>0</c:v>
                </c:pt>
                <c:pt idx="26">
                  <c:v>7.6045627376425855E-3</c:v>
                </c:pt>
                <c:pt idx="27">
                  <c:v>0</c:v>
                </c:pt>
                <c:pt idx="28">
                  <c:v>0</c:v>
                </c:pt>
                <c:pt idx="29">
                  <c:v>3.3333333333333335E-3</c:v>
                </c:pt>
                <c:pt idx="30">
                  <c:v>0</c:v>
                </c:pt>
                <c:pt idx="31">
                  <c:v>0</c:v>
                </c:pt>
                <c:pt idx="32">
                  <c:v>3.4482758620689655E-3</c:v>
                </c:pt>
                <c:pt idx="33">
                  <c:v>3.7037037037037038E-3</c:v>
                </c:pt>
                <c:pt idx="34">
                  <c:v>0</c:v>
                </c:pt>
                <c:pt idx="35">
                  <c:v>0</c:v>
                </c:pt>
                <c:pt idx="36">
                  <c:v>1.4234875444839857E-2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1.020408163265306E-2</c:v>
                </c:pt>
                <c:pt idx="47">
                  <c:v>1.384083044982699E-2</c:v>
                </c:pt>
                <c:pt idx="48">
                  <c:v>0</c:v>
                </c:pt>
                <c:pt idx="49">
                  <c:v>3.3003300330033004E-3</c:v>
                </c:pt>
                <c:pt idx="50">
                  <c:v>0</c:v>
                </c:pt>
                <c:pt idx="51">
                  <c:v>3.0864197530864196E-3</c:v>
                </c:pt>
                <c:pt idx="52">
                  <c:v>3.3112582781456954E-3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6.3897763578274758E-3</c:v>
                </c:pt>
                <c:pt idx="58">
                  <c:v>3.1250000000000002E-3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3.4602076124567475E-3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70">
                  <c:v>3.1746031746031746E-3</c:v>
                </c:pt>
                <c:pt idx="72">
                  <c:v>2.9239766081871343E-3</c:v>
                </c:pt>
                <c:pt idx="73">
                  <c:v>1.0416666666666666E-2</c:v>
                </c:pt>
                <c:pt idx="74">
                  <c:v>2.8248587570621469E-3</c:v>
                </c:pt>
                <c:pt idx="76">
                  <c:v>0</c:v>
                </c:pt>
                <c:pt idx="78">
                  <c:v>0</c:v>
                </c:pt>
                <c:pt idx="79">
                  <c:v>5.5710306406685237E-3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00-4FEB-8AFF-A57F3E059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8900024"/>
        <c:axId val="1018906584"/>
      </c:areaChart>
      <c:lineChart>
        <c:grouping val="standard"/>
        <c:varyColors val="0"/>
        <c:ser>
          <c:idx val="0"/>
          <c:order val="0"/>
          <c:tx>
            <c:strRef>
              <c:f>Jalkapohjat!$C$3</c:f>
              <c:strCache>
                <c:ptCount val="1"/>
                <c:pt idx="0">
                  <c:v>Parvien osuus %, joilla pisteet alle 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Jalkapohjat!$B$4:$B$95</c:f>
              <c:multiLvlStrCache>
                <c:ptCount val="84"/>
                <c:lvl>
                  <c:pt idx="0">
                    <c:v>Tammi</c:v>
                  </c:pt>
                  <c:pt idx="1">
                    <c:v>Helmi</c:v>
                  </c:pt>
                  <c:pt idx="2">
                    <c:v>Maalis</c:v>
                  </c:pt>
                  <c:pt idx="3">
                    <c:v>Huhti</c:v>
                  </c:pt>
                  <c:pt idx="4">
                    <c:v>Touko</c:v>
                  </c:pt>
                  <c:pt idx="5">
                    <c:v>Kesä</c:v>
                  </c:pt>
                  <c:pt idx="6">
                    <c:v>Heinä</c:v>
                  </c:pt>
                  <c:pt idx="7">
                    <c:v>Elo</c:v>
                  </c:pt>
                  <c:pt idx="8">
                    <c:v>Syys</c:v>
                  </c:pt>
                  <c:pt idx="9">
                    <c:v>Loka</c:v>
                  </c:pt>
                  <c:pt idx="10">
                    <c:v>Marras</c:v>
                  </c:pt>
                  <c:pt idx="11">
                    <c:v>Joulu</c:v>
                  </c:pt>
                  <c:pt idx="12">
                    <c:v>Tammi</c:v>
                  </c:pt>
                  <c:pt idx="13">
                    <c:v>Helmi</c:v>
                  </c:pt>
                  <c:pt idx="14">
                    <c:v>Maalis</c:v>
                  </c:pt>
                  <c:pt idx="15">
                    <c:v>Huhti</c:v>
                  </c:pt>
                  <c:pt idx="16">
                    <c:v>Touko</c:v>
                  </c:pt>
                  <c:pt idx="17">
                    <c:v>Kesä</c:v>
                  </c:pt>
                  <c:pt idx="18">
                    <c:v>Heinä</c:v>
                  </c:pt>
                  <c:pt idx="19">
                    <c:v>Elo</c:v>
                  </c:pt>
                  <c:pt idx="20">
                    <c:v>Syys</c:v>
                  </c:pt>
                  <c:pt idx="21">
                    <c:v>Loka</c:v>
                  </c:pt>
                  <c:pt idx="22">
                    <c:v>Marras</c:v>
                  </c:pt>
                  <c:pt idx="23">
                    <c:v>Joulu</c:v>
                  </c:pt>
                  <c:pt idx="24">
                    <c:v>Tammi</c:v>
                  </c:pt>
                  <c:pt idx="25">
                    <c:v>Helmi</c:v>
                  </c:pt>
                  <c:pt idx="26">
                    <c:v>Maalis</c:v>
                  </c:pt>
                  <c:pt idx="27">
                    <c:v>Huhti</c:v>
                  </c:pt>
                  <c:pt idx="28">
                    <c:v>Touko</c:v>
                  </c:pt>
                  <c:pt idx="29">
                    <c:v>Kesä</c:v>
                  </c:pt>
                  <c:pt idx="30">
                    <c:v>Heinä</c:v>
                  </c:pt>
                  <c:pt idx="31">
                    <c:v>Elo</c:v>
                  </c:pt>
                  <c:pt idx="32">
                    <c:v>Syys</c:v>
                  </c:pt>
                  <c:pt idx="33">
                    <c:v>Loka</c:v>
                  </c:pt>
                  <c:pt idx="34">
                    <c:v>Marras</c:v>
                  </c:pt>
                  <c:pt idx="35">
                    <c:v>Joulu</c:v>
                  </c:pt>
                  <c:pt idx="36">
                    <c:v>Tammi</c:v>
                  </c:pt>
                  <c:pt idx="37">
                    <c:v>Helmi</c:v>
                  </c:pt>
                  <c:pt idx="38">
                    <c:v>Maalis</c:v>
                  </c:pt>
                  <c:pt idx="39">
                    <c:v>Huhti</c:v>
                  </c:pt>
                  <c:pt idx="40">
                    <c:v>Touko</c:v>
                  </c:pt>
                  <c:pt idx="41">
                    <c:v>Kesä</c:v>
                  </c:pt>
                  <c:pt idx="42">
                    <c:v>Heinä</c:v>
                  </c:pt>
                  <c:pt idx="43">
                    <c:v>Elo</c:v>
                  </c:pt>
                  <c:pt idx="44">
                    <c:v>Syys</c:v>
                  </c:pt>
                  <c:pt idx="45">
                    <c:v>Loka</c:v>
                  </c:pt>
                  <c:pt idx="46">
                    <c:v>Marras</c:v>
                  </c:pt>
                  <c:pt idx="47">
                    <c:v>Joulu</c:v>
                  </c:pt>
                  <c:pt idx="48">
                    <c:v>Tammi</c:v>
                  </c:pt>
                  <c:pt idx="49">
                    <c:v>Helmi</c:v>
                  </c:pt>
                  <c:pt idx="50">
                    <c:v>Maalis</c:v>
                  </c:pt>
                  <c:pt idx="51">
                    <c:v>Huhti</c:v>
                  </c:pt>
                  <c:pt idx="52">
                    <c:v>Touko</c:v>
                  </c:pt>
                  <c:pt idx="53">
                    <c:v>Kesä</c:v>
                  </c:pt>
                  <c:pt idx="54">
                    <c:v>Heinä</c:v>
                  </c:pt>
                  <c:pt idx="55">
                    <c:v>Elo</c:v>
                  </c:pt>
                  <c:pt idx="56">
                    <c:v>Syys</c:v>
                  </c:pt>
                  <c:pt idx="57">
                    <c:v>Loka</c:v>
                  </c:pt>
                  <c:pt idx="58">
                    <c:v>Marras</c:v>
                  </c:pt>
                  <c:pt idx="59">
                    <c:v>Joulu</c:v>
                  </c:pt>
                  <c:pt idx="60">
                    <c:v>Tammi</c:v>
                  </c:pt>
                  <c:pt idx="61">
                    <c:v>Helmi</c:v>
                  </c:pt>
                  <c:pt idx="62">
                    <c:v>Maalis</c:v>
                  </c:pt>
                  <c:pt idx="63">
                    <c:v>Huhti</c:v>
                  </c:pt>
                  <c:pt idx="64">
                    <c:v>Touko</c:v>
                  </c:pt>
                  <c:pt idx="65">
                    <c:v>Kesä</c:v>
                  </c:pt>
                  <c:pt idx="66">
                    <c:v>Heinä</c:v>
                  </c:pt>
                  <c:pt idx="67">
                    <c:v>Elo</c:v>
                  </c:pt>
                  <c:pt idx="68">
                    <c:v>Syys</c:v>
                  </c:pt>
                  <c:pt idx="69">
                    <c:v>Loka</c:v>
                  </c:pt>
                  <c:pt idx="70">
                    <c:v>Marras</c:v>
                  </c:pt>
                  <c:pt idx="71">
                    <c:v>Joulu</c:v>
                  </c:pt>
                  <c:pt idx="72">
                    <c:v>Tammi</c:v>
                  </c:pt>
                  <c:pt idx="73">
                    <c:v>Helmi</c:v>
                  </c:pt>
                  <c:pt idx="74">
                    <c:v>Maalis</c:v>
                  </c:pt>
                  <c:pt idx="75">
                    <c:v>Huhti</c:v>
                  </c:pt>
                  <c:pt idx="76">
                    <c:v>Touko</c:v>
                  </c:pt>
                  <c:pt idx="77">
                    <c:v>Kesä</c:v>
                  </c:pt>
                  <c:pt idx="78">
                    <c:v>Heinä</c:v>
                  </c:pt>
                  <c:pt idx="79">
                    <c:v>Elo</c:v>
                  </c:pt>
                  <c:pt idx="80">
                    <c:v>Syys</c:v>
                  </c:pt>
                  <c:pt idx="81">
                    <c:v>Loka</c:v>
                  </c:pt>
                  <c:pt idx="82">
                    <c:v>Marras</c:v>
                  </c:pt>
                  <c:pt idx="83">
                    <c:v>Joulu</c:v>
                  </c:pt>
                </c:lvl>
                <c:lvl>
                  <c:pt idx="0">
                    <c:v>2012</c:v>
                  </c:pt>
                  <c:pt idx="12">
                    <c:v>2013</c:v>
                  </c:pt>
                  <c:pt idx="24">
                    <c:v>2014</c:v>
                  </c:pt>
                  <c:pt idx="36">
                    <c:v>2015</c:v>
                  </c:pt>
                  <c:pt idx="48">
                    <c:v>2016</c:v>
                  </c:pt>
                  <c:pt idx="60">
                    <c:v>2017</c:v>
                  </c:pt>
                  <c:pt idx="72">
                    <c:v>2018</c:v>
                  </c:pt>
                </c:lvl>
              </c:multiLvlStrCache>
            </c:multiLvlStrRef>
          </c:cat>
          <c:val>
            <c:numRef>
              <c:f>Jalkapohjat!$C$4:$C$95</c:f>
              <c:numCache>
                <c:formatCode>0.00\ %;\-0.00\ %;0.00\ %</c:formatCode>
                <c:ptCount val="84"/>
                <c:pt idx="0">
                  <c:v>0.80603448275862066</c:v>
                </c:pt>
                <c:pt idx="1">
                  <c:v>0.70175438596491224</c:v>
                </c:pt>
                <c:pt idx="2">
                  <c:v>0.73949579831932777</c:v>
                </c:pt>
                <c:pt idx="3">
                  <c:v>0.90123456790123457</c:v>
                </c:pt>
                <c:pt idx="4">
                  <c:v>0.82096069868995636</c:v>
                </c:pt>
                <c:pt idx="5">
                  <c:v>0.93486590038314177</c:v>
                </c:pt>
                <c:pt idx="6">
                  <c:v>0.85599999999999998</c:v>
                </c:pt>
                <c:pt idx="7">
                  <c:v>0.8089887640449438</c:v>
                </c:pt>
                <c:pt idx="8">
                  <c:v>0.82403433476394849</c:v>
                </c:pt>
                <c:pt idx="9">
                  <c:v>0.68965517241379315</c:v>
                </c:pt>
                <c:pt idx="10">
                  <c:v>0.69635627530364375</c:v>
                </c:pt>
                <c:pt idx="11">
                  <c:v>0.70149253731343286</c:v>
                </c:pt>
                <c:pt idx="12">
                  <c:v>0.68548387096774188</c:v>
                </c:pt>
                <c:pt idx="13">
                  <c:v>0.83700440528634357</c:v>
                </c:pt>
                <c:pt idx="14">
                  <c:v>0.71308016877637126</c:v>
                </c:pt>
                <c:pt idx="15">
                  <c:v>0.80952380952380953</c:v>
                </c:pt>
                <c:pt idx="16">
                  <c:v>0.90234375</c:v>
                </c:pt>
                <c:pt idx="17">
                  <c:v>0.85245901639344257</c:v>
                </c:pt>
                <c:pt idx="18">
                  <c:v>0.82685512367491165</c:v>
                </c:pt>
                <c:pt idx="19">
                  <c:v>0.83582089552238803</c:v>
                </c:pt>
                <c:pt idx="20">
                  <c:v>0.79253112033195017</c:v>
                </c:pt>
                <c:pt idx="21">
                  <c:v>0.84074074074074079</c:v>
                </c:pt>
                <c:pt idx="22">
                  <c:v>0.72614107883817425</c:v>
                </c:pt>
                <c:pt idx="23">
                  <c:v>0.8482142857142857</c:v>
                </c:pt>
                <c:pt idx="24">
                  <c:v>0.82683982683982682</c:v>
                </c:pt>
                <c:pt idx="25">
                  <c:v>0.88582677165354329</c:v>
                </c:pt>
                <c:pt idx="26">
                  <c:v>0.92395437262357416</c:v>
                </c:pt>
                <c:pt idx="27">
                  <c:v>0.95973154362416102</c:v>
                </c:pt>
                <c:pt idx="28">
                  <c:v>0.96762589928057552</c:v>
                </c:pt>
                <c:pt idx="29">
                  <c:v>0.93333333333333335</c:v>
                </c:pt>
                <c:pt idx="30">
                  <c:v>0.930379746835443</c:v>
                </c:pt>
                <c:pt idx="31">
                  <c:v>0.86988847583643125</c:v>
                </c:pt>
                <c:pt idx="32">
                  <c:v>0.90344827586206899</c:v>
                </c:pt>
                <c:pt idx="33">
                  <c:v>0.90370370370370368</c:v>
                </c:pt>
                <c:pt idx="34">
                  <c:v>0.92028985507246375</c:v>
                </c:pt>
                <c:pt idx="35">
                  <c:v>0.92063492063492058</c:v>
                </c:pt>
                <c:pt idx="36">
                  <c:v>0.83985765124555156</c:v>
                </c:pt>
                <c:pt idx="37">
                  <c:v>0.95633187772925765</c:v>
                </c:pt>
                <c:pt idx="38">
                  <c:v>0.93968253968253967</c:v>
                </c:pt>
                <c:pt idx="39">
                  <c:v>0.97416974169741699</c:v>
                </c:pt>
                <c:pt idx="40">
                  <c:v>0.97069597069597069</c:v>
                </c:pt>
                <c:pt idx="41">
                  <c:v>0.967741935483871</c:v>
                </c:pt>
                <c:pt idx="42">
                  <c:v>0.97546012269938653</c:v>
                </c:pt>
                <c:pt idx="43">
                  <c:v>0.91408934707903777</c:v>
                </c:pt>
                <c:pt idx="44">
                  <c:v>0.95695364238410596</c:v>
                </c:pt>
                <c:pt idx="45">
                  <c:v>0.88013698630136983</c:v>
                </c:pt>
                <c:pt idx="46">
                  <c:v>0.7857142857142857</c:v>
                </c:pt>
                <c:pt idx="47">
                  <c:v>0.76470588235294112</c:v>
                </c:pt>
                <c:pt idx="48">
                  <c:v>0.76951672862453535</c:v>
                </c:pt>
                <c:pt idx="49">
                  <c:v>0.90099009900990101</c:v>
                </c:pt>
                <c:pt idx="50">
                  <c:v>0.92508143322475567</c:v>
                </c:pt>
                <c:pt idx="51">
                  <c:v>0.94753086419753085</c:v>
                </c:pt>
                <c:pt idx="52">
                  <c:v>0.95695364238410596</c:v>
                </c:pt>
                <c:pt idx="53">
                  <c:v>0.97305389221556882</c:v>
                </c:pt>
                <c:pt idx="54">
                  <c:v>0.95987654320987659</c:v>
                </c:pt>
                <c:pt idx="55">
                  <c:v>0.94029850746268662</c:v>
                </c:pt>
                <c:pt idx="56">
                  <c:v>0.92332268370607029</c:v>
                </c:pt>
                <c:pt idx="57">
                  <c:v>0.97602739726027399</c:v>
                </c:pt>
                <c:pt idx="58">
                  <c:v>0.88437500000000002</c:v>
                </c:pt>
                <c:pt idx="59">
                  <c:v>0.95714285714285718</c:v>
                </c:pt>
                <c:pt idx="60">
                  <c:v>0.967741935483871</c:v>
                </c:pt>
                <c:pt idx="61">
                  <c:v>0.95817490494296575</c:v>
                </c:pt>
                <c:pt idx="62">
                  <c:v>0.97484276729559749</c:v>
                </c:pt>
                <c:pt idx="63">
                  <c:v>0.94809688581314877</c:v>
                </c:pt>
                <c:pt idx="64">
                  <c:v>0.9880597014925373</c:v>
                </c:pt>
                <c:pt idx="65">
                  <c:v>0.98442367601246106</c:v>
                </c:pt>
                <c:pt idx="66">
                  <c:v>0.98809523809523814</c:v>
                </c:pt>
                <c:pt idx="67">
                  <c:v>0.97206703910614523</c:v>
                </c:pt>
                <c:pt idx="68">
                  <c:v>0.95114006514657978</c:v>
                </c:pt>
                <c:pt idx="69">
                  <c:v>0.93846153846153846</c:v>
                </c:pt>
                <c:pt idx="70">
                  <c:v>0.93968253968253967</c:v>
                </c:pt>
                <c:pt idx="71">
                  <c:v>0.92</c:v>
                </c:pt>
                <c:pt idx="72">
                  <c:v>0.84502923976608191</c:v>
                </c:pt>
                <c:pt idx="73">
                  <c:v>0.84027777777777779</c:v>
                </c:pt>
                <c:pt idx="74">
                  <c:v>0.85593220338983056</c:v>
                </c:pt>
                <c:pt idx="75">
                  <c:v>0.95597484276729561</c:v>
                </c:pt>
                <c:pt idx="76">
                  <c:v>0.98270893371757928</c:v>
                </c:pt>
                <c:pt idx="77">
                  <c:v>0.98498498498498499</c:v>
                </c:pt>
                <c:pt idx="78">
                  <c:v>0.9885057471264368</c:v>
                </c:pt>
                <c:pt idx="79">
                  <c:v>0.98328690807799446</c:v>
                </c:pt>
                <c:pt idx="80">
                  <c:v>0.9358974358974359</c:v>
                </c:pt>
                <c:pt idx="81">
                  <c:v>0.97707736389684818</c:v>
                </c:pt>
                <c:pt idx="82">
                  <c:v>0.97928994082840237</c:v>
                </c:pt>
                <c:pt idx="83">
                  <c:v>0.96245733788395904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00-4FEB-8AFF-A57F3E059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8900024"/>
        <c:axId val="1018906584"/>
      </c:lineChart>
      <c:catAx>
        <c:axId val="1018900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18906584"/>
        <c:crosses val="autoZero"/>
        <c:auto val="1"/>
        <c:lblAlgn val="ctr"/>
        <c:lblOffset val="100"/>
        <c:noMultiLvlLbl val="0"/>
      </c:catAx>
      <c:valAx>
        <c:axId val="10189065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 % parvista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.00\ %;\-0.00\ %;0.00\ 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18900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800" b="0" i="0" baseline="0">
                <a:effectLst/>
              </a:rPr>
              <a:t>Antibioottilääkityt parvet broilerintuotannossa </a:t>
            </a:r>
            <a:endParaRPr lang="fi-FI" sz="2800">
              <a:effectLst/>
            </a:endParaRPr>
          </a:p>
          <a:p>
            <a:pPr>
              <a:defRPr sz="2800"/>
            </a:pPr>
            <a:r>
              <a:rPr lang="fi-FI" sz="2800" b="0" i="0" baseline="0">
                <a:effectLst/>
              </a:rPr>
              <a:t>2007-2018 (%)</a:t>
            </a:r>
            <a:endParaRPr lang="fi-FI" sz="28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6.5796372306668127E-2"/>
          <c:y val="2.5693678994816737E-2"/>
          <c:w val="0.93331591560208294"/>
          <c:h val="0.75494443087160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'Yhteenveto broilerit 2007-2018'!$B$1</c:f>
              <c:strCache>
                <c:ptCount val="1"/>
                <c:pt idx="0">
                  <c:v>TP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'Yhteenveto broilerit 2007-2018'!$A$2:$A$13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'Yhteenveto broilerit 2007-2018'!$B$2:$B$13</c:f>
              <c:numCache>
                <c:formatCode>General</c:formatCode>
                <c:ptCount val="12"/>
                <c:pt idx="0">
                  <c:v>0.04</c:v>
                </c:pt>
                <c:pt idx="1">
                  <c:v>0.06</c:v>
                </c:pt>
                <c:pt idx="2">
                  <c:v>0.37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BA-4375-9513-E8A04514D5AD}"/>
            </c:ext>
          </c:extLst>
        </c:ser>
        <c:ser>
          <c:idx val="1"/>
          <c:order val="1"/>
          <c:tx>
            <c:strRef>
              <c:f>'Yhteenveto broilerit 2007-2018'!$C$1</c:f>
              <c:strCache>
                <c:ptCount val="1"/>
                <c:pt idx="0">
                  <c:v>NUORIKOT VP/IVP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'Yhteenveto broilerit 2007-2018'!$A$2:$A$13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'Yhteenveto broilerit 2007-2018'!$C$2:$C$13</c:f>
              <c:numCache>
                <c:formatCode>General</c:formatCode>
                <c:ptCount val="12"/>
                <c:pt idx="0">
                  <c:v>2.9</c:v>
                </c:pt>
                <c:pt idx="1">
                  <c:v>1.9</c:v>
                </c:pt>
                <c:pt idx="2">
                  <c:v>12.8</c:v>
                </c:pt>
                <c:pt idx="3">
                  <c:v>9.6999999999999993</c:v>
                </c:pt>
                <c:pt idx="4" formatCode="0.0">
                  <c:v>17</c:v>
                </c:pt>
                <c:pt idx="5">
                  <c:v>17.100000000000001</c:v>
                </c:pt>
                <c:pt idx="6">
                  <c:v>14.3</c:v>
                </c:pt>
                <c:pt idx="7">
                  <c:v>20.2</c:v>
                </c:pt>
                <c:pt idx="8">
                  <c:v>17.399999999999999</c:v>
                </c:pt>
                <c:pt idx="9">
                  <c:v>4.7</c:v>
                </c:pt>
                <c:pt idx="10">
                  <c:v>3.3</c:v>
                </c:pt>
                <c:pt idx="11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BA-4375-9513-E8A04514D5AD}"/>
            </c:ext>
          </c:extLst>
        </c:ser>
        <c:ser>
          <c:idx val="2"/>
          <c:order val="2"/>
          <c:tx>
            <c:strRef>
              <c:f>'Yhteenveto broilerit 2007-2018'!$D$1</c:f>
              <c:strCache>
                <c:ptCount val="1"/>
                <c:pt idx="0">
                  <c:v>EMOT VP/IVP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'Yhteenveto broilerit 2007-2018'!$A$2:$A$13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'Yhteenveto broilerit 2007-2018'!$D$2:$D$13</c:f>
              <c:numCache>
                <c:formatCode>General</c:formatCode>
                <c:ptCount val="12"/>
                <c:pt idx="0">
                  <c:v>0</c:v>
                </c:pt>
                <c:pt idx="1">
                  <c:v>2.7</c:v>
                </c:pt>
                <c:pt idx="2">
                  <c:v>3.3</c:v>
                </c:pt>
                <c:pt idx="3">
                  <c:v>5.2</c:v>
                </c:pt>
                <c:pt idx="4">
                  <c:v>1.9</c:v>
                </c:pt>
                <c:pt idx="5">
                  <c:v>0.5</c:v>
                </c:pt>
                <c:pt idx="6">
                  <c:v>0.6</c:v>
                </c:pt>
                <c:pt idx="7">
                  <c:v>5.8</c:v>
                </c:pt>
                <c:pt idx="8">
                  <c:v>26.1</c:v>
                </c:pt>
                <c:pt idx="9">
                  <c:v>10.9</c:v>
                </c:pt>
                <c:pt idx="10">
                  <c:v>12.2</c:v>
                </c:pt>
                <c:pt idx="11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BA-4375-9513-E8A04514D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7087688"/>
        <c:axId val="557085064"/>
      </c:barChart>
      <c:catAx>
        <c:axId val="557087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7085064"/>
        <c:crosses val="autoZero"/>
        <c:auto val="1"/>
        <c:lblAlgn val="ctr"/>
        <c:lblOffset val="100"/>
        <c:noMultiLvlLbl val="0"/>
      </c:catAx>
      <c:valAx>
        <c:axId val="557085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7087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39269224408955"/>
          <c:y val="0.89349156215981351"/>
          <c:w val="0.72758787567846106"/>
          <c:h val="8.41897769598390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75F21-F95A-488C-A385-F9554159680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D83E53E-A44A-4F77-ABB8-83F829D25187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Eläinten hyvinvointi</a:t>
          </a:r>
          <a:endParaRPr lang="en-US" dirty="0"/>
        </a:p>
      </dgm:t>
    </dgm:pt>
    <dgm:pt modelId="{ABA50163-974D-42C4-9CBA-3E62BB22B76F}" type="parTrans" cxnId="{D8A2F4F3-A7F6-4F87-9DF6-C37D1153CC55}">
      <dgm:prSet/>
      <dgm:spPr/>
      <dgm:t>
        <a:bodyPr/>
        <a:lstStyle/>
        <a:p>
          <a:endParaRPr lang="en-US"/>
        </a:p>
      </dgm:t>
    </dgm:pt>
    <dgm:pt modelId="{5547B435-F26F-4923-A81C-FED8BEDFD15A}" type="sibTrans" cxnId="{D8A2F4F3-A7F6-4F87-9DF6-C37D1153CC5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936761C-8A2C-4F49-BB5B-941E712AB269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Eläinten terveys</a:t>
          </a:r>
          <a:endParaRPr lang="en-US" dirty="0"/>
        </a:p>
      </dgm:t>
    </dgm:pt>
    <dgm:pt modelId="{AD7080D4-DB32-45CD-96DB-11EF050929D5}" type="parTrans" cxnId="{AA8831CA-6B5E-447A-861C-DFAC21130CD4}">
      <dgm:prSet/>
      <dgm:spPr/>
      <dgm:t>
        <a:bodyPr/>
        <a:lstStyle/>
        <a:p>
          <a:endParaRPr lang="en-US"/>
        </a:p>
      </dgm:t>
    </dgm:pt>
    <dgm:pt modelId="{7B7D2836-2534-4D3E-9874-2A75001C08CC}" type="sibTrans" cxnId="{AA8831CA-6B5E-447A-861C-DFAC21130CD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85AB247-0C98-4641-8301-D46D671F305C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Kansanterveys</a:t>
          </a:r>
          <a:endParaRPr lang="en-US" dirty="0"/>
        </a:p>
      </dgm:t>
    </dgm:pt>
    <dgm:pt modelId="{1363BBAF-9769-408C-8C49-1D563772C420}" type="parTrans" cxnId="{50AE16ED-9493-4DF6-90E2-9004ABD2BA11}">
      <dgm:prSet/>
      <dgm:spPr/>
      <dgm:t>
        <a:bodyPr/>
        <a:lstStyle/>
        <a:p>
          <a:endParaRPr lang="en-US"/>
        </a:p>
      </dgm:t>
    </dgm:pt>
    <dgm:pt modelId="{C6B840EC-E92B-4BA7-A05A-FA1370EB15F9}" type="sibTrans" cxnId="{50AE16ED-9493-4DF6-90E2-9004ABD2BA1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FE0A011-4571-4466-8EA9-EB65BD726738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Ympäristö ja ilmasto</a:t>
          </a:r>
          <a:endParaRPr lang="en-US" dirty="0"/>
        </a:p>
      </dgm:t>
    </dgm:pt>
    <dgm:pt modelId="{70A0CD08-AA39-40AF-9A3B-9DE3F6BB066A}" type="parTrans" cxnId="{54D4A096-8E3F-4C82-9DCD-A8C59E0D36BF}">
      <dgm:prSet/>
      <dgm:spPr/>
      <dgm:t>
        <a:bodyPr/>
        <a:lstStyle/>
        <a:p>
          <a:endParaRPr lang="en-US"/>
        </a:p>
      </dgm:t>
    </dgm:pt>
    <dgm:pt modelId="{2A313F84-E8A7-44CC-9B35-022C52426727}" type="sibTrans" cxnId="{54D4A096-8E3F-4C82-9DCD-A8C59E0D36BF}">
      <dgm:prSet/>
      <dgm:spPr/>
      <dgm:t>
        <a:bodyPr/>
        <a:lstStyle/>
        <a:p>
          <a:endParaRPr lang="en-US"/>
        </a:p>
      </dgm:t>
    </dgm:pt>
    <dgm:pt modelId="{D41BCC45-CE11-4E26-9E2A-7E85473A1B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Tuottajan</a:t>
          </a:r>
          <a:r>
            <a:rPr lang="en-US" dirty="0"/>
            <a:t> </a:t>
          </a:r>
          <a:r>
            <a:rPr lang="en-US" dirty="0" err="1"/>
            <a:t>hyvinvointi</a:t>
          </a:r>
          <a:endParaRPr lang="en-US" dirty="0"/>
        </a:p>
      </dgm:t>
    </dgm:pt>
    <dgm:pt modelId="{2E05356A-1910-4177-8663-A610F2B4EF8D}" type="parTrans" cxnId="{E245F13A-CD53-4554-86E5-5FE584B7FE91}">
      <dgm:prSet/>
      <dgm:spPr/>
      <dgm:t>
        <a:bodyPr/>
        <a:lstStyle/>
        <a:p>
          <a:endParaRPr lang="fi-FI"/>
        </a:p>
      </dgm:t>
    </dgm:pt>
    <dgm:pt modelId="{C4A1DEDB-DD25-4B22-A70C-B2AEDB1A443D}" type="sibTrans" cxnId="{E245F13A-CD53-4554-86E5-5FE584B7FE91}">
      <dgm:prSet/>
      <dgm:spPr/>
      <dgm:t>
        <a:bodyPr/>
        <a:lstStyle/>
        <a:p>
          <a:pPr>
            <a:lnSpc>
              <a:spcPct val="100000"/>
            </a:lnSpc>
          </a:pPr>
          <a:endParaRPr lang="fi-FI"/>
        </a:p>
      </dgm:t>
    </dgm:pt>
    <dgm:pt modelId="{365F67B0-64B1-418C-8A7E-1A47B4BCAB09}" type="pres">
      <dgm:prSet presAssocID="{04775F21-F95A-488C-A385-F95541596808}" presName="root" presStyleCnt="0">
        <dgm:presLayoutVars>
          <dgm:dir/>
          <dgm:resizeHandles val="exact"/>
        </dgm:presLayoutVars>
      </dgm:prSet>
      <dgm:spPr/>
    </dgm:pt>
    <dgm:pt modelId="{F42A9A06-49D7-4B98-93BF-4583EB6A9417}" type="pres">
      <dgm:prSet presAssocID="{04775F21-F95A-488C-A385-F95541596808}" presName="container" presStyleCnt="0">
        <dgm:presLayoutVars>
          <dgm:dir/>
          <dgm:resizeHandles val="exact"/>
        </dgm:presLayoutVars>
      </dgm:prSet>
      <dgm:spPr/>
    </dgm:pt>
    <dgm:pt modelId="{B1BA39C8-E96E-49DC-BAF0-C5FF300F99AF}" type="pres">
      <dgm:prSet presAssocID="{E85AB247-0C98-4641-8301-D46D671F305C}" presName="compNode" presStyleCnt="0"/>
      <dgm:spPr/>
    </dgm:pt>
    <dgm:pt modelId="{51F30207-AC41-44EC-B521-584E6A3B2A4B}" type="pres">
      <dgm:prSet presAssocID="{E85AB247-0C98-4641-8301-D46D671F305C}" presName="iconBgRect" presStyleLbl="bgShp" presStyleIdx="0" presStyleCnt="5"/>
      <dgm:spPr/>
    </dgm:pt>
    <dgm:pt modelId="{EE277379-AED8-454C-9599-54CFCA22B76D}" type="pres">
      <dgm:prSet presAssocID="{E85AB247-0C98-4641-8301-D46D671F305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ssi"/>
        </a:ext>
      </dgm:extLst>
    </dgm:pt>
    <dgm:pt modelId="{E0CCCEEF-E54E-4B58-9040-4F50332452E9}" type="pres">
      <dgm:prSet presAssocID="{E85AB247-0C98-4641-8301-D46D671F305C}" presName="spaceRect" presStyleCnt="0"/>
      <dgm:spPr/>
    </dgm:pt>
    <dgm:pt modelId="{C007B898-4935-4D55-992C-22A0EF804363}" type="pres">
      <dgm:prSet presAssocID="{E85AB247-0C98-4641-8301-D46D671F305C}" presName="textRect" presStyleLbl="revTx" presStyleIdx="0" presStyleCnt="5">
        <dgm:presLayoutVars>
          <dgm:chMax val="1"/>
          <dgm:chPref val="1"/>
        </dgm:presLayoutVars>
      </dgm:prSet>
      <dgm:spPr/>
    </dgm:pt>
    <dgm:pt modelId="{34D00B0D-A587-4378-A894-480A662CEB67}" type="pres">
      <dgm:prSet presAssocID="{C6B840EC-E92B-4BA7-A05A-FA1370EB15F9}" presName="sibTrans" presStyleLbl="sibTrans2D1" presStyleIdx="0" presStyleCnt="0"/>
      <dgm:spPr/>
    </dgm:pt>
    <dgm:pt modelId="{2EED677D-ACCA-49DA-B223-6E346AFC7697}" type="pres">
      <dgm:prSet presAssocID="{D936761C-8A2C-4F49-BB5B-941E712AB269}" presName="compNode" presStyleCnt="0"/>
      <dgm:spPr/>
    </dgm:pt>
    <dgm:pt modelId="{54403341-5586-4BBD-88CC-FAC20233083A}" type="pres">
      <dgm:prSet presAssocID="{D936761C-8A2C-4F49-BB5B-941E712AB269}" presName="iconBgRect" presStyleLbl="bgShp" presStyleIdx="1" presStyleCnt="5"/>
      <dgm:spPr/>
    </dgm:pt>
    <dgm:pt modelId="{1953E9C0-0D94-4C56-B653-F95EE7D2C51F}" type="pres">
      <dgm:prSet presAssocID="{D936761C-8A2C-4F49-BB5B-941E712AB26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hmä"/>
        </a:ext>
      </dgm:extLst>
    </dgm:pt>
    <dgm:pt modelId="{B7D280F4-9833-47A7-9D30-2CDB1E2AA5EF}" type="pres">
      <dgm:prSet presAssocID="{D936761C-8A2C-4F49-BB5B-941E712AB269}" presName="spaceRect" presStyleCnt="0"/>
      <dgm:spPr/>
    </dgm:pt>
    <dgm:pt modelId="{68F0CC92-BE05-4A2E-93D2-7145CC947495}" type="pres">
      <dgm:prSet presAssocID="{D936761C-8A2C-4F49-BB5B-941E712AB269}" presName="textRect" presStyleLbl="revTx" presStyleIdx="1" presStyleCnt="5">
        <dgm:presLayoutVars>
          <dgm:chMax val="1"/>
          <dgm:chPref val="1"/>
        </dgm:presLayoutVars>
      </dgm:prSet>
      <dgm:spPr/>
    </dgm:pt>
    <dgm:pt modelId="{3DE30449-DB95-4745-8F7D-CFAFDACB4715}" type="pres">
      <dgm:prSet presAssocID="{7B7D2836-2534-4D3E-9874-2A75001C08CC}" presName="sibTrans" presStyleLbl="sibTrans2D1" presStyleIdx="0" presStyleCnt="0"/>
      <dgm:spPr/>
    </dgm:pt>
    <dgm:pt modelId="{0A6AC51F-D876-4F49-AAF5-E39172B3736E}" type="pres">
      <dgm:prSet presAssocID="{CD83E53E-A44A-4F77-ABB8-83F829D25187}" presName="compNode" presStyleCnt="0"/>
      <dgm:spPr/>
    </dgm:pt>
    <dgm:pt modelId="{040FCA79-BBF4-4CA0-B125-00972B607E7B}" type="pres">
      <dgm:prSet presAssocID="{CD83E53E-A44A-4F77-ABB8-83F829D25187}" presName="iconBgRect" presStyleLbl="bgShp" presStyleIdx="2" presStyleCnt="5"/>
      <dgm:spPr/>
    </dgm:pt>
    <dgm:pt modelId="{7D61BFC2-63A6-44AB-8671-704E16F96E9A}" type="pres">
      <dgm:prSet presAssocID="{CD83E53E-A44A-4F77-ABB8-83F829D2518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na"/>
        </a:ext>
      </dgm:extLst>
    </dgm:pt>
    <dgm:pt modelId="{E8853DEB-EF66-4CFA-923E-15C0160D2B5F}" type="pres">
      <dgm:prSet presAssocID="{CD83E53E-A44A-4F77-ABB8-83F829D25187}" presName="spaceRect" presStyleCnt="0"/>
      <dgm:spPr/>
    </dgm:pt>
    <dgm:pt modelId="{500AA410-E057-4284-83D5-5F7A78B8E9DD}" type="pres">
      <dgm:prSet presAssocID="{CD83E53E-A44A-4F77-ABB8-83F829D25187}" presName="textRect" presStyleLbl="revTx" presStyleIdx="2" presStyleCnt="5">
        <dgm:presLayoutVars>
          <dgm:chMax val="1"/>
          <dgm:chPref val="1"/>
        </dgm:presLayoutVars>
      </dgm:prSet>
      <dgm:spPr/>
    </dgm:pt>
    <dgm:pt modelId="{C7096875-8222-46AC-95D2-DA8116C80518}" type="pres">
      <dgm:prSet presAssocID="{5547B435-F26F-4923-A81C-FED8BEDFD15A}" presName="sibTrans" presStyleLbl="sibTrans2D1" presStyleIdx="0" presStyleCnt="0"/>
      <dgm:spPr/>
    </dgm:pt>
    <dgm:pt modelId="{FE4E5025-E05B-4DBF-BDB9-F01032A80377}" type="pres">
      <dgm:prSet presAssocID="{D41BCC45-CE11-4E26-9E2A-7E85473A1BAE}" presName="compNode" presStyleCnt="0"/>
      <dgm:spPr/>
    </dgm:pt>
    <dgm:pt modelId="{F6C1F30D-79E3-4F37-AC98-25CB434A497E}" type="pres">
      <dgm:prSet presAssocID="{D41BCC45-CE11-4E26-9E2A-7E85473A1BAE}" presName="iconBgRect" presStyleLbl="bgShp" presStyleIdx="3" presStyleCnt="5"/>
      <dgm:spPr/>
    </dgm:pt>
    <dgm:pt modelId="{6842C62F-CB17-4C72-AC70-373347BFF950}" type="pres">
      <dgm:prSet presAssocID="{D41BCC45-CE11-4E26-9E2A-7E85473A1BA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anviljelijä"/>
        </a:ext>
      </dgm:extLst>
    </dgm:pt>
    <dgm:pt modelId="{05848B9F-751F-4C8B-851A-7E935D35F11B}" type="pres">
      <dgm:prSet presAssocID="{D41BCC45-CE11-4E26-9E2A-7E85473A1BAE}" presName="spaceRect" presStyleCnt="0"/>
      <dgm:spPr/>
    </dgm:pt>
    <dgm:pt modelId="{44B49B8E-E617-4116-92F5-31FEF56B6421}" type="pres">
      <dgm:prSet presAssocID="{D41BCC45-CE11-4E26-9E2A-7E85473A1BAE}" presName="textRect" presStyleLbl="revTx" presStyleIdx="3" presStyleCnt="5">
        <dgm:presLayoutVars>
          <dgm:chMax val="1"/>
          <dgm:chPref val="1"/>
        </dgm:presLayoutVars>
      </dgm:prSet>
      <dgm:spPr/>
    </dgm:pt>
    <dgm:pt modelId="{166E0451-2A6F-46CC-85B6-EC0E3105DEC4}" type="pres">
      <dgm:prSet presAssocID="{C4A1DEDB-DD25-4B22-A70C-B2AEDB1A443D}" presName="sibTrans" presStyleLbl="sibTrans2D1" presStyleIdx="0" presStyleCnt="0"/>
      <dgm:spPr/>
    </dgm:pt>
    <dgm:pt modelId="{F6E6E3D0-9913-425D-A356-24DD9A1B04E0}" type="pres">
      <dgm:prSet presAssocID="{0FE0A011-4571-4466-8EA9-EB65BD726738}" presName="compNode" presStyleCnt="0"/>
      <dgm:spPr/>
    </dgm:pt>
    <dgm:pt modelId="{60426199-8265-4AAC-9875-CB0EB47DBACB}" type="pres">
      <dgm:prSet presAssocID="{0FE0A011-4571-4466-8EA9-EB65BD726738}" presName="iconBgRect" presStyleLbl="bgShp" presStyleIdx="4" presStyleCnt="5"/>
      <dgm:spPr/>
    </dgm:pt>
    <dgm:pt modelId="{592AFFBE-B9B6-47EF-8AB3-E51F7A0B4C67}" type="pres">
      <dgm:prSet presAssocID="{0FE0A011-4571-4466-8EA9-EB65BD72673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htipuu"/>
        </a:ext>
      </dgm:extLst>
    </dgm:pt>
    <dgm:pt modelId="{71465CEE-F739-4FE1-AD67-2F42F987E121}" type="pres">
      <dgm:prSet presAssocID="{0FE0A011-4571-4466-8EA9-EB65BD726738}" presName="spaceRect" presStyleCnt="0"/>
      <dgm:spPr/>
    </dgm:pt>
    <dgm:pt modelId="{651767BD-887F-4696-BBAF-4459E343B457}" type="pres">
      <dgm:prSet presAssocID="{0FE0A011-4571-4466-8EA9-EB65BD72673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245F13A-CD53-4554-86E5-5FE584B7FE91}" srcId="{04775F21-F95A-488C-A385-F95541596808}" destId="{D41BCC45-CE11-4E26-9E2A-7E85473A1BAE}" srcOrd="3" destOrd="0" parTransId="{2E05356A-1910-4177-8663-A610F2B4EF8D}" sibTransId="{C4A1DEDB-DD25-4B22-A70C-B2AEDB1A443D}"/>
    <dgm:cxn modelId="{C5E5BA49-9F5A-4A46-B3AC-7471A38156D4}" type="presOf" srcId="{C6B840EC-E92B-4BA7-A05A-FA1370EB15F9}" destId="{34D00B0D-A587-4378-A894-480A662CEB67}" srcOrd="0" destOrd="0" presId="urn:microsoft.com/office/officeart/2018/2/layout/IconCircleList"/>
    <dgm:cxn modelId="{E032BF77-C49F-44FF-BE74-2CFD75044319}" type="presOf" srcId="{0FE0A011-4571-4466-8EA9-EB65BD726738}" destId="{651767BD-887F-4696-BBAF-4459E343B457}" srcOrd="0" destOrd="0" presId="urn:microsoft.com/office/officeart/2018/2/layout/IconCircleList"/>
    <dgm:cxn modelId="{A6C0B481-D9D9-4DA3-9ED3-91EFAEDC28C7}" type="presOf" srcId="{D936761C-8A2C-4F49-BB5B-941E712AB269}" destId="{68F0CC92-BE05-4A2E-93D2-7145CC947495}" srcOrd="0" destOrd="0" presId="urn:microsoft.com/office/officeart/2018/2/layout/IconCircleList"/>
    <dgm:cxn modelId="{BF679B8F-62C1-4821-99EF-B1083DD21611}" type="presOf" srcId="{E85AB247-0C98-4641-8301-D46D671F305C}" destId="{C007B898-4935-4D55-992C-22A0EF804363}" srcOrd="0" destOrd="0" presId="urn:microsoft.com/office/officeart/2018/2/layout/IconCircleList"/>
    <dgm:cxn modelId="{54D4A096-8E3F-4C82-9DCD-A8C59E0D36BF}" srcId="{04775F21-F95A-488C-A385-F95541596808}" destId="{0FE0A011-4571-4466-8EA9-EB65BD726738}" srcOrd="4" destOrd="0" parTransId="{70A0CD08-AA39-40AF-9A3B-9DE3F6BB066A}" sibTransId="{2A313F84-E8A7-44CC-9B35-022C52426727}"/>
    <dgm:cxn modelId="{2C1AEC9C-310B-4B79-9301-050B5D053EDB}" type="presOf" srcId="{D41BCC45-CE11-4E26-9E2A-7E85473A1BAE}" destId="{44B49B8E-E617-4116-92F5-31FEF56B6421}" srcOrd="0" destOrd="0" presId="urn:microsoft.com/office/officeart/2018/2/layout/IconCircleList"/>
    <dgm:cxn modelId="{510B02AC-436F-40FE-8147-3C5C4C8F8CA6}" type="presOf" srcId="{04775F21-F95A-488C-A385-F95541596808}" destId="{365F67B0-64B1-418C-8A7E-1A47B4BCAB09}" srcOrd="0" destOrd="0" presId="urn:microsoft.com/office/officeart/2018/2/layout/IconCircleList"/>
    <dgm:cxn modelId="{AA8831CA-6B5E-447A-861C-DFAC21130CD4}" srcId="{04775F21-F95A-488C-A385-F95541596808}" destId="{D936761C-8A2C-4F49-BB5B-941E712AB269}" srcOrd="1" destOrd="0" parTransId="{AD7080D4-DB32-45CD-96DB-11EF050929D5}" sibTransId="{7B7D2836-2534-4D3E-9874-2A75001C08CC}"/>
    <dgm:cxn modelId="{8C158BD2-F7CC-42D8-8580-B596559187D4}" type="presOf" srcId="{C4A1DEDB-DD25-4B22-A70C-B2AEDB1A443D}" destId="{166E0451-2A6F-46CC-85B6-EC0E3105DEC4}" srcOrd="0" destOrd="0" presId="urn:microsoft.com/office/officeart/2018/2/layout/IconCircleList"/>
    <dgm:cxn modelId="{C6BE60DA-10B8-4A40-879F-BA5713204947}" type="presOf" srcId="{7B7D2836-2534-4D3E-9874-2A75001C08CC}" destId="{3DE30449-DB95-4745-8F7D-CFAFDACB4715}" srcOrd="0" destOrd="0" presId="urn:microsoft.com/office/officeart/2018/2/layout/IconCircleList"/>
    <dgm:cxn modelId="{50AE16ED-9493-4DF6-90E2-9004ABD2BA11}" srcId="{04775F21-F95A-488C-A385-F95541596808}" destId="{E85AB247-0C98-4641-8301-D46D671F305C}" srcOrd="0" destOrd="0" parTransId="{1363BBAF-9769-408C-8C49-1D563772C420}" sibTransId="{C6B840EC-E92B-4BA7-A05A-FA1370EB15F9}"/>
    <dgm:cxn modelId="{8CBA7FEE-EFB4-4D8A-9489-866C66850EF8}" type="presOf" srcId="{CD83E53E-A44A-4F77-ABB8-83F829D25187}" destId="{500AA410-E057-4284-83D5-5F7A78B8E9DD}" srcOrd="0" destOrd="0" presId="urn:microsoft.com/office/officeart/2018/2/layout/IconCircleList"/>
    <dgm:cxn modelId="{D8A2F4F3-A7F6-4F87-9DF6-C37D1153CC55}" srcId="{04775F21-F95A-488C-A385-F95541596808}" destId="{CD83E53E-A44A-4F77-ABB8-83F829D25187}" srcOrd="2" destOrd="0" parTransId="{ABA50163-974D-42C4-9CBA-3E62BB22B76F}" sibTransId="{5547B435-F26F-4923-A81C-FED8BEDFD15A}"/>
    <dgm:cxn modelId="{535D36FC-F1B0-4584-886B-76FD41F016CA}" type="presOf" srcId="{5547B435-F26F-4923-A81C-FED8BEDFD15A}" destId="{C7096875-8222-46AC-95D2-DA8116C80518}" srcOrd="0" destOrd="0" presId="urn:microsoft.com/office/officeart/2018/2/layout/IconCircleList"/>
    <dgm:cxn modelId="{95005C8E-A9CD-4BEE-B195-B1C945481239}" type="presParOf" srcId="{365F67B0-64B1-418C-8A7E-1A47B4BCAB09}" destId="{F42A9A06-49D7-4B98-93BF-4583EB6A9417}" srcOrd="0" destOrd="0" presId="urn:microsoft.com/office/officeart/2018/2/layout/IconCircleList"/>
    <dgm:cxn modelId="{5CA3A09D-4768-4937-8400-E22B3CC4DB4D}" type="presParOf" srcId="{F42A9A06-49D7-4B98-93BF-4583EB6A9417}" destId="{B1BA39C8-E96E-49DC-BAF0-C5FF300F99AF}" srcOrd="0" destOrd="0" presId="urn:microsoft.com/office/officeart/2018/2/layout/IconCircleList"/>
    <dgm:cxn modelId="{23A70CBF-3C43-4E25-AC58-2ABFA6747A40}" type="presParOf" srcId="{B1BA39C8-E96E-49DC-BAF0-C5FF300F99AF}" destId="{51F30207-AC41-44EC-B521-584E6A3B2A4B}" srcOrd="0" destOrd="0" presId="urn:microsoft.com/office/officeart/2018/2/layout/IconCircleList"/>
    <dgm:cxn modelId="{9E9BBFDF-AE62-47B3-BD63-D222134EFD7D}" type="presParOf" srcId="{B1BA39C8-E96E-49DC-BAF0-C5FF300F99AF}" destId="{EE277379-AED8-454C-9599-54CFCA22B76D}" srcOrd="1" destOrd="0" presId="urn:microsoft.com/office/officeart/2018/2/layout/IconCircleList"/>
    <dgm:cxn modelId="{DDF18971-16DA-45F4-96BB-1AF3305676EC}" type="presParOf" srcId="{B1BA39C8-E96E-49DC-BAF0-C5FF300F99AF}" destId="{E0CCCEEF-E54E-4B58-9040-4F50332452E9}" srcOrd="2" destOrd="0" presId="urn:microsoft.com/office/officeart/2018/2/layout/IconCircleList"/>
    <dgm:cxn modelId="{436181E0-9F07-4C50-BEB0-13EED94C79D5}" type="presParOf" srcId="{B1BA39C8-E96E-49DC-BAF0-C5FF300F99AF}" destId="{C007B898-4935-4D55-992C-22A0EF804363}" srcOrd="3" destOrd="0" presId="urn:microsoft.com/office/officeart/2018/2/layout/IconCircleList"/>
    <dgm:cxn modelId="{EC2685CE-C1A7-448D-A775-C8424F857FA5}" type="presParOf" srcId="{F42A9A06-49D7-4B98-93BF-4583EB6A9417}" destId="{34D00B0D-A587-4378-A894-480A662CEB67}" srcOrd="1" destOrd="0" presId="urn:microsoft.com/office/officeart/2018/2/layout/IconCircleList"/>
    <dgm:cxn modelId="{8762CA6B-DEC2-49E5-B558-1F14BB592205}" type="presParOf" srcId="{F42A9A06-49D7-4B98-93BF-4583EB6A9417}" destId="{2EED677D-ACCA-49DA-B223-6E346AFC7697}" srcOrd="2" destOrd="0" presId="urn:microsoft.com/office/officeart/2018/2/layout/IconCircleList"/>
    <dgm:cxn modelId="{A7FBDDAC-91DD-4C60-BEE5-C070ADFC6E40}" type="presParOf" srcId="{2EED677D-ACCA-49DA-B223-6E346AFC7697}" destId="{54403341-5586-4BBD-88CC-FAC20233083A}" srcOrd="0" destOrd="0" presId="urn:microsoft.com/office/officeart/2018/2/layout/IconCircleList"/>
    <dgm:cxn modelId="{D689FACF-F50A-4C77-BD2B-4A88F473D206}" type="presParOf" srcId="{2EED677D-ACCA-49DA-B223-6E346AFC7697}" destId="{1953E9C0-0D94-4C56-B653-F95EE7D2C51F}" srcOrd="1" destOrd="0" presId="urn:microsoft.com/office/officeart/2018/2/layout/IconCircleList"/>
    <dgm:cxn modelId="{C6A3EF11-8FFA-4C25-9CAB-2CD8A0B3D216}" type="presParOf" srcId="{2EED677D-ACCA-49DA-B223-6E346AFC7697}" destId="{B7D280F4-9833-47A7-9D30-2CDB1E2AA5EF}" srcOrd="2" destOrd="0" presId="urn:microsoft.com/office/officeart/2018/2/layout/IconCircleList"/>
    <dgm:cxn modelId="{CC6C2D45-5C72-4044-8690-FED8199D8AD8}" type="presParOf" srcId="{2EED677D-ACCA-49DA-B223-6E346AFC7697}" destId="{68F0CC92-BE05-4A2E-93D2-7145CC947495}" srcOrd="3" destOrd="0" presId="urn:microsoft.com/office/officeart/2018/2/layout/IconCircleList"/>
    <dgm:cxn modelId="{B1D2100A-57A1-437D-A428-44AD8F150906}" type="presParOf" srcId="{F42A9A06-49D7-4B98-93BF-4583EB6A9417}" destId="{3DE30449-DB95-4745-8F7D-CFAFDACB4715}" srcOrd="3" destOrd="0" presId="urn:microsoft.com/office/officeart/2018/2/layout/IconCircleList"/>
    <dgm:cxn modelId="{A4A4B8AF-6E91-45EC-BF6C-5A8DE62F7B01}" type="presParOf" srcId="{F42A9A06-49D7-4B98-93BF-4583EB6A9417}" destId="{0A6AC51F-D876-4F49-AAF5-E39172B3736E}" srcOrd="4" destOrd="0" presId="urn:microsoft.com/office/officeart/2018/2/layout/IconCircleList"/>
    <dgm:cxn modelId="{38D2701D-33B5-4C3E-982B-582595B9F748}" type="presParOf" srcId="{0A6AC51F-D876-4F49-AAF5-E39172B3736E}" destId="{040FCA79-BBF4-4CA0-B125-00972B607E7B}" srcOrd="0" destOrd="0" presId="urn:microsoft.com/office/officeart/2018/2/layout/IconCircleList"/>
    <dgm:cxn modelId="{C947AFEC-C344-4155-8C6C-3796834056AF}" type="presParOf" srcId="{0A6AC51F-D876-4F49-AAF5-E39172B3736E}" destId="{7D61BFC2-63A6-44AB-8671-704E16F96E9A}" srcOrd="1" destOrd="0" presId="urn:microsoft.com/office/officeart/2018/2/layout/IconCircleList"/>
    <dgm:cxn modelId="{A7845D01-97F9-45EC-A4DE-669975BD904E}" type="presParOf" srcId="{0A6AC51F-D876-4F49-AAF5-E39172B3736E}" destId="{E8853DEB-EF66-4CFA-923E-15C0160D2B5F}" srcOrd="2" destOrd="0" presId="urn:microsoft.com/office/officeart/2018/2/layout/IconCircleList"/>
    <dgm:cxn modelId="{B908E8E1-E629-4166-B5F0-1AC557117E50}" type="presParOf" srcId="{0A6AC51F-D876-4F49-AAF5-E39172B3736E}" destId="{500AA410-E057-4284-83D5-5F7A78B8E9DD}" srcOrd="3" destOrd="0" presId="urn:microsoft.com/office/officeart/2018/2/layout/IconCircleList"/>
    <dgm:cxn modelId="{8C060808-5C41-4502-988A-8405ADB9B6C0}" type="presParOf" srcId="{F42A9A06-49D7-4B98-93BF-4583EB6A9417}" destId="{C7096875-8222-46AC-95D2-DA8116C80518}" srcOrd="5" destOrd="0" presId="urn:microsoft.com/office/officeart/2018/2/layout/IconCircleList"/>
    <dgm:cxn modelId="{36CCB8BD-D8A6-4F72-B371-067C168E3068}" type="presParOf" srcId="{F42A9A06-49D7-4B98-93BF-4583EB6A9417}" destId="{FE4E5025-E05B-4DBF-BDB9-F01032A80377}" srcOrd="6" destOrd="0" presId="urn:microsoft.com/office/officeart/2018/2/layout/IconCircleList"/>
    <dgm:cxn modelId="{DD95C95B-3481-4FF0-9C7B-9D94B3ECF44C}" type="presParOf" srcId="{FE4E5025-E05B-4DBF-BDB9-F01032A80377}" destId="{F6C1F30D-79E3-4F37-AC98-25CB434A497E}" srcOrd="0" destOrd="0" presId="urn:microsoft.com/office/officeart/2018/2/layout/IconCircleList"/>
    <dgm:cxn modelId="{540F373C-D014-4108-BF07-670E311DF083}" type="presParOf" srcId="{FE4E5025-E05B-4DBF-BDB9-F01032A80377}" destId="{6842C62F-CB17-4C72-AC70-373347BFF950}" srcOrd="1" destOrd="0" presId="urn:microsoft.com/office/officeart/2018/2/layout/IconCircleList"/>
    <dgm:cxn modelId="{2E52E755-297E-4924-8227-D7657CAB9DAC}" type="presParOf" srcId="{FE4E5025-E05B-4DBF-BDB9-F01032A80377}" destId="{05848B9F-751F-4C8B-851A-7E935D35F11B}" srcOrd="2" destOrd="0" presId="urn:microsoft.com/office/officeart/2018/2/layout/IconCircleList"/>
    <dgm:cxn modelId="{6B0BA7D5-AEDF-4CC0-839F-6C36486D915E}" type="presParOf" srcId="{FE4E5025-E05B-4DBF-BDB9-F01032A80377}" destId="{44B49B8E-E617-4116-92F5-31FEF56B6421}" srcOrd="3" destOrd="0" presId="urn:microsoft.com/office/officeart/2018/2/layout/IconCircleList"/>
    <dgm:cxn modelId="{44522D7A-7C72-49C1-8260-6336E352C8EA}" type="presParOf" srcId="{F42A9A06-49D7-4B98-93BF-4583EB6A9417}" destId="{166E0451-2A6F-46CC-85B6-EC0E3105DEC4}" srcOrd="7" destOrd="0" presId="urn:microsoft.com/office/officeart/2018/2/layout/IconCircleList"/>
    <dgm:cxn modelId="{ED5E8F86-C083-4A23-A407-AD6F16F07467}" type="presParOf" srcId="{F42A9A06-49D7-4B98-93BF-4583EB6A9417}" destId="{F6E6E3D0-9913-425D-A356-24DD9A1B04E0}" srcOrd="8" destOrd="0" presId="urn:microsoft.com/office/officeart/2018/2/layout/IconCircleList"/>
    <dgm:cxn modelId="{A0EAD8E6-4D7D-4A7C-9143-57DB76A32972}" type="presParOf" srcId="{F6E6E3D0-9913-425D-A356-24DD9A1B04E0}" destId="{60426199-8265-4AAC-9875-CB0EB47DBACB}" srcOrd="0" destOrd="0" presId="urn:microsoft.com/office/officeart/2018/2/layout/IconCircleList"/>
    <dgm:cxn modelId="{85BC00E8-D010-483F-81F6-031F7534046A}" type="presParOf" srcId="{F6E6E3D0-9913-425D-A356-24DD9A1B04E0}" destId="{592AFFBE-B9B6-47EF-8AB3-E51F7A0B4C67}" srcOrd="1" destOrd="0" presId="urn:microsoft.com/office/officeart/2018/2/layout/IconCircleList"/>
    <dgm:cxn modelId="{199B440F-7B68-4777-8B84-AC5EBB571305}" type="presParOf" srcId="{F6E6E3D0-9913-425D-A356-24DD9A1B04E0}" destId="{71465CEE-F739-4FE1-AD67-2F42F987E121}" srcOrd="2" destOrd="0" presId="urn:microsoft.com/office/officeart/2018/2/layout/IconCircleList"/>
    <dgm:cxn modelId="{E9AB60EB-9D15-4CF0-88FF-51435ABE16CD}" type="presParOf" srcId="{F6E6E3D0-9913-425D-A356-24DD9A1B04E0}" destId="{651767BD-887F-4696-BBAF-4459E343B45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C33800-B3B9-4193-A8E2-110C30721E1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8705E6F-D462-4E2A-9F23-3A91C658B074}">
      <dgm:prSet phldrT="[Teksti]" custT="1"/>
      <dgm:spPr/>
      <dgm:t>
        <a:bodyPr/>
        <a:lstStyle/>
        <a:p>
          <a:r>
            <a:rPr lang="fi-FI" sz="2400" b="1" dirty="0">
              <a:solidFill>
                <a:schemeClr val="accent2"/>
              </a:solidFill>
            </a:rPr>
            <a:t>Vapaa-ehtoisuus</a:t>
          </a:r>
          <a:endParaRPr lang="fi-FI" sz="2400" dirty="0"/>
        </a:p>
      </dgm:t>
    </dgm:pt>
    <dgm:pt modelId="{0305BB4D-8745-4D15-AAD4-978F6A337741}" type="parTrans" cxnId="{9612001C-0976-4A12-A504-B357ABDB4EB3}">
      <dgm:prSet/>
      <dgm:spPr/>
      <dgm:t>
        <a:bodyPr/>
        <a:lstStyle/>
        <a:p>
          <a:endParaRPr lang="fi-FI"/>
        </a:p>
      </dgm:t>
    </dgm:pt>
    <dgm:pt modelId="{46527295-9AB2-4F48-9844-D8B6B6E952E9}" type="sibTrans" cxnId="{9612001C-0976-4A12-A504-B357ABDB4EB3}">
      <dgm:prSet/>
      <dgm:spPr/>
      <dgm:t>
        <a:bodyPr/>
        <a:lstStyle/>
        <a:p>
          <a:endParaRPr lang="fi-FI"/>
        </a:p>
      </dgm:t>
    </dgm:pt>
    <dgm:pt modelId="{9AB77BDE-8737-452D-8958-98AAEB1ACCA3}">
      <dgm:prSet custT="1"/>
      <dgm:spPr/>
      <dgm:t>
        <a:bodyPr/>
        <a:lstStyle/>
        <a:p>
          <a:r>
            <a:rPr lang="fi-FI" sz="2400" b="1" dirty="0">
              <a:solidFill>
                <a:schemeClr val="accent2"/>
              </a:solidFill>
            </a:rPr>
            <a:t>Sopimus</a:t>
          </a:r>
        </a:p>
      </dgm:t>
    </dgm:pt>
    <dgm:pt modelId="{B71E2EA4-9527-4CB7-B9A7-B59E9A6E32DD}" type="parTrans" cxnId="{C51B0C00-72B4-464D-B07E-ED8F883D64FE}">
      <dgm:prSet/>
      <dgm:spPr/>
      <dgm:t>
        <a:bodyPr/>
        <a:lstStyle/>
        <a:p>
          <a:endParaRPr lang="fi-FI"/>
        </a:p>
      </dgm:t>
    </dgm:pt>
    <dgm:pt modelId="{B02160DA-2C93-4D6C-861F-FF02D7E5B1CC}" type="sibTrans" cxnId="{C51B0C00-72B4-464D-B07E-ED8F883D64FE}">
      <dgm:prSet/>
      <dgm:spPr/>
      <dgm:t>
        <a:bodyPr/>
        <a:lstStyle/>
        <a:p>
          <a:endParaRPr lang="fi-FI"/>
        </a:p>
      </dgm:t>
    </dgm:pt>
    <dgm:pt modelId="{5554AF2E-9869-47C4-B94D-682976546828}">
      <dgm:prSet custT="1"/>
      <dgm:spPr/>
      <dgm:t>
        <a:bodyPr/>
        <a:lstStyle/>
        <a:p>
          <a:r>
            <a:rPr lang="fi-FI" sz="1600" dirty="0"/>
            <a:t>eläinlääkärin ja tuottajan välillä</a:t>
          </a:r>
        </a:p>
      </dgm:t>
    </dgm:pt>
    <dgm:pt modelId="{760B9A35-13E5-482B-AEFF-0CF36F6B29EC}" type="parTrans" cxnId="{3ACD449D-0E0E-4895-A64C-CD91DCE31C83}">
      <dgm:prSet/>
      <dgm:spPr/>
      <dgm:t>
        <a:bodyPr/>
        <a:lstStyle/>
        <a:p>
          <a:endParaRPr lang="fi-FI"/>
        </a:p>
      </dgm:t>
    </dgm:pt>
    <dgm:pt modelId="{8AFDCFEE-26BB-4C4B-A7AA-5EB904BD4502}" type="sibTrans" cxnId="{3ACD449D-0E0E-4895-A64C-CD91DCE31C83}">
      <dgm:prSet/>
      <dgm:spPr/>
      <dgm:t>
        <a:bodyPr/>
        <a:lstStyle/>
        <a:p>
          <a:endParaRPr lang="fi-FI"/>
        </a:p>
      </dgm:t>
    </dgm:pt>
    <dgm:pt modelId="{E84B7251-E37F-4698-861A-5051F85A3772}">
      <dgm:prSet custT="1"/>
      <dgm:spPr/>
      <dgm:t>
        <a:bodyPr/>
        <a:lstStyle/>
        <a:p>
          <a:r>
            <a:rPr lang="fi-FI" sz="1600" dirty="0"/>
            <a:t>tilakohtaisten tietojen käyttöoikeuksien valtuutus, dokumentointi</a:t>
          </a:r>
        </a:p>
      </dgm:t>
    </dgm:pt>
    <dgm:pt modelId="{E2EE983B-57B8-4AD4-A426-CB001BC8D9EC}" type="parTrans" cxnId="{F8C9E077-A2B7-4EF8-AC44-B25CE529E445}">
      <dgm:prSet/>
      <dgm:spPr/>
      <dgm:t>
        <a:bodyPr/>
        <a:lstStyle/>
        <a:p>
          <a:endParaRPr lang="fi-FI"/>
        </a:p>
      </dgm:t>
    </dgm:pt>
    <dgm:pt modelId="{BD63C920-3E34-4E27-977F-E661E937EA55}" type="sibTrans" cxnId="{F8C9E077-A2B7-4EF8-AC44-B25CE529E445}">
      <dgm:prSet/>
      <dgm:spPr/>
      <dgm:t>
        <a:bodyPr/>
        <a:lstStyle/>
        <a:p>
          <a:endParaRPr lang="fi-FI"/>
        </a:p>
      </dgm:t>
    </dgm:pt>
    <dgm:pt modelId="{C7D8494B-FB4F-4E97-9143-E0974E19FC56}">
      <dgm:prSet custT="1"/>
      <dgm:spPr/>
      <dgm:t>
        <a:bodyPr/>
        <a:lstStyle/>
        <a:p>
          <a:r>
            <a:rPr lang="fi-FI" sz="1600" dirty="0"/>
            <a:t>eläinlääkärin käyntiväli</a:t>
          </a:r>
        </a:p>
      </dgm:t>
    </dgm:pt>
    <dgm:pt modelId="{C3DA1851-9F19-4E62-A5FA-AD0A605B8474}" type="parTrans" cxnId="{8BA1321E-99D3-4A48-81BB-AB4ABDF6B305}">
      <dgm:prSet/>
      <dgm:spPr/>
      <dgm:t>
        <a:bodyPr/>
        <a:lstStyle/>
        <a:p>
          <a:endParaRPr lang="fi-FI"/>
        </a:p>
      </dgm:t>
    </dgm:pt>
    <dgm:pt modelId="{FC318F27-470E-42B4-85D1-3B8C95916D46}" type="sibTrans" cxnId="{8BA1321E-99D3-4A48-81BB-AB4ABDF6B305}">
      <dgm:prSet/>
      <dgm:spPr/>
      <dgm:t>
        <a:bodyPr/>
        <a:lstStyle/>
        <a:p>
          <a:endParaRPr lang="fi-FI"/>
        </a:p>
      </dgm:t>
    </dgm:pt>
    <dgm:pt modelId="{648DDCB0-75E0-479D-AAFF-91CCC438FCD4}">
      <dgm:prSet custT="1"/>
      <dgm:spPr/>
      <dgm:t>
        <a:bodyPr/>
        <a:lstStyle/>
        <a:p>
          <a:r>
            <a:rPr lang="fi-FI" sz="2400" b="1" dirty="0">
              <a:solidFill>
                <a:schemeClr val="accent2"/>
              </a:solidFill>
            </a:rPr>
            <a:t>Terveyden-huoltokäynti</a:t>
          </a:r>
          <a:endParaRPr lang="fi-FI" sz="2400" dirty="0">
            <a:solidFill>
              <a:schemeClr val="accent2"/>
            </a:solidFill>
          </a:endParaRPr>
        </a:p>
      </dgm:t>
    </dgm:pt>
    <dgm:pt modelId="{027B7684-48CF-4294-A7FD-653CC2E92025}" type="parTrans" cxnId="{2B5FCC6E-224D-4ABE-81A4-8FB007191B8F}">
      <dgm:prSet/>
      <dgm:spPr/>
      <dgm:t>
        <a:bodyPr/>
        <a:lstStyle/>
        <a:p>
          <a:endParaRPr lang="fi-FI"/>
        </a:p>
      </dgm:t>
    </dgm:pt>
    <dgm:pt modelId="{A71C3D0A-E090-4388-B69E-48F1D231C916}" type="sibTrans" cxnId="{2B5FCC6E-224D-4ABE-81A4-8FB007191B8F}">
      <dgm:prSet/>
      <dgm:spPr/>
      <dgm:t>
        <a:bodyPr/>
        <a:lstStyle/>
        <a:p>
          <a:endParaRPr lang="fi-FI"/>
        </a:p>
      </dgm:t>
    </dgm:pt>
    <dgm:pt modelId="{AC5784A1-DB11-4522-9658-9F3E05A53A43}">
      <dgm:prSet custT="1"/>
      <dgm:spPr/>
      <dgm:t>
        <a:bodyPr/>
        <a:lstStyle/>
        <a:p>
          <a:r>
            <a:rPr lang="fi-FI" sz="1600" dirty="0"/>
            <a:t>kartoitus terveystilanteesta</a:t>
          </a:r>
        </a:p>
      </dgm:t>
    </dgm:pt>
    <dgm:pt modelId="{6A4C83D7-26CB-47B5-A5FE-4787AFD8B9DC}" type="parTrans" cxnId="{B7322513-E639-4FF8-B8C8-086E673FFA55}">
      <dgm:prSet/>
      <dgm:spPr/>
      <dgm:t>
        <a:bodyPr/>
        <a:lstStyle/>
        <a:p>
          <a:endParaRPr lang="fi-FI"/>
        </a:p>
      </dgm:t>
    </dgm:pt>
    <dgm:pt modelId="{B861E480-38C6-4761-A20B-F1DF2156C0E8}" type="sibTrans" cxnId="{B7322513-E639-4FF8-B8C8-086E673FFA55}">
      <dgm:prSet/>
      <dgm:spPr/>
      <dgm:t>
        <a:bodyPr/>
        <a:lstStyle/>
        <a:p>
          <a:endParaRPr lang="fi-FI"/>
        </a:p>
      </dgm:t>
    </dgm:pt>
    <dgm:pt modelId="{2FDD5511-4FCA-4FC7-BE99-14407DD74E00}">
      <dgm:prSet custT="1"/>
      <dgm:spPr/>
      <dgm:t>
        <a:bodyPr/>
        <a:lstStyle/>
        <a:p>
          <a:r>
            <a:rPr lang="fi-FI" sz="1600" dirty="0"/>
            <a:t>standardi käynnin minimisisällöstä, </a:t>
          </a:r>
        </a:p>
      </dgm:t>
    </dgm:pt>
    <dgm:pt modelId="{ECD521B8-0F92-4518-A80D-6D07C333D77C}" type="parTrans" cxnId="{AA744CEE-486A-4F42-AF31-32F350F0D0D1}">
      <dgm:prSet/>
      <dgm:spPr/>
      <dgm:t>
        <a:bodyPr/>
        <a:lstStyle/>
        <a:p>
          <a:endParaRPr lang="fi-FI"/>
        </a:p>
      </dgm:t>
    </dgm:pt>
    <dgm:pt modelId="{7E5014C5-082D-4DC4-B0F4-4A3F8D0E45ED}" type="sibTrans" cxnId="{AA744CEE-486A-4F42-AF31-32F350F0D0D1}">
      <dgm:prSet/>
      <dgm:spPr/>
      <dgm:t>
        <a:bodyPr/>
        <a:lstStyle/>
        <a:p>
          <a:endParaRPr lang="fi-FI"/>
        </a:p>
      </dgm:t>
    </dgm:pt>
    <dgm:pt modelId="{A663EB0D-B5C8-4641-BC14-80BACF6E2635}">
      <dgm:prSet custT="1"/>
      <dgm:spPr/>
      <dgm:t>
        <a:bodyPr/>
        <a:lstStyle/>
        <a:p>
          <a:r>
            <a:rPr lang="fi-FI" sz="1600" dirty="0"/>
            <a:t>dokumentointi (uusittu 2011)</a:t>
          </a:r>
        </a:p>
      </dgm:t>
    </dgm:pt>
    <dgm:pt modelId="{F12035C1-55E3-4024-81E2-5C9406F9F8D0}" type="parTrans" cxnId="{6FB090B0-0F77-449E-955C-B5335D57B60F}">
      <dgm:prSet/>
      <dgm:spPr/>
      <dgm:t>
        <a:bodyPr/>
        <a:lstStyle/>
        <a:p>
          <a:endParaRPr lang="fi-FI"/>
        </a:p>
      </dgm:t>
    </dgm:pt>
    <dgm:pt modelId="{79746C5C-606C-4B28-BAEE-95BC8238AED7}" type="sibTrans" cxnId="{6FB090B0-0F77-449E-955C-B5335D57B60F}">
      <dgm:prSet/>
      <dgm:spPr/>
      <dgm:t>
        <a:bodyPr/>
        <a:lstStyle/>
        <a:p>
          <a:endParaRPr lang="fi-FI"/>
        </a:p>
      </dgm:t>
    </dgm:pt>
    <dgm:pt modelId="{BC28F0CD-1972-4F61-9F19-B29A5DB25FA4}">
      <dgm:prSet custT="1"/>
      <dgm:spPr/>
      <dgm:t>
        <a:bodyPr/>
        <a:lstStyle/>
        <a:p>
          <a:r>
            <a:rPr lang="fi-FI" sz="1600" dirty="0"/>
            <a:t>säännöllisyys (3-6 käyntiä /vuosi</a:t>
          </a:r>
        </a:p>
      </dgm:t>
    </dgm:pt>
    <dgm:pt modelId="{BB3D72AA-7914-4D04-9B17-03930AE84983}" type="parTrans" cxnId="{56DEBD7A-47A2-4837-B2AF-6AA65BD3FE02}">
      <dgm:prSet/>
      <dgm:spPr/>
      <dgm:t>
        <a:bodyPr/>
        <a:lstStyle/>
        <a:p>
          <a:endParaRPr lang="fi-FI"/>
        </a:p>
      </dgm:t>
    </dgm:pt>
    <dgm:pt modelId="{7175B10A-7648-4B04-804C-44214938BCCD}" type="sibTrans" cxnId="{56DEBD7A-47A2-4837-B2AF-6AA65BD3FE02}">
      <dgm:prSet/>
      <dgm:spPr/>
      <dgm:t>
        <a:bodyPr/>
        <a:lstStyle/>
        <a:p>
          <a:endParaRPr lang="fi-FI"/>
        </a:p>
      </dgm:t>
    </dgm:pt>
    <dgm:pt modelId="{E40FA20A-1FC3-4084-8FC4-1666797FA02F}">
      <dgm:prSet custT="1"/>
      <dgm:spPr/>
      <dgm:t>
        <a:bodyPr/>
        <a:lstStyle/>
        <a:p>
          <a:r>
            <a:rPr lang="fi-FI" sz="2400" b="1" dirty="0">
              <a:solidFill>
                <a:schemeClr val="accent2"/>
              </a:solidFill>
            </a:rPr>
            <a:t>Suunnitelma</a:t>
          </a:r>
        </a:p>
      </dgm:t>
    </dgm:pt>
    <dgm:pt modelId="{70347FCD-7D7C-432A-AB05-774F6B1257F2}" type="parTrans" cxnId="{318A3A4D-1324-461F-A6BB-36097BF99E0C}">
      <dgm:prSet/>
      <dgm:spPr/>
      <dgm:t>
        <a:bodyPr/>
        <a:lstStyle/>
        <a:p>
          <a:endParaRPr lang="fi-FI"/>
        </a:p>
      </dgm:t>
    </dgm:pt>
    <dgm:pt modelId="{E3E70EB2-3501-4969-B933-9C10D35FB57A}" type="sibTrans" cxnId="{318A3A4D-1324-461F-A6BB-36097BF99E0C}">
      <dgm:prSet/>
      <dgm:spPr/>
      <dgm:t>
        <a:bodyPr/>
        <a:lstStyle/>
        <a:p>
          <a:endParaRPr lang="fi-FI"/>
        </a:p>
      </dgm:t>
    </dgm:pt>
    <dgm:pt modelId="{7770F63F-C3D4-43B9-84AF-398AD2D18D2A}">
      <dgm:prSet custT="1"/>
      <dgm:spPr/>
      <dgm:t>
        <a:bodyPr/>
        <a:lstStyle/>
        <a:p>
          <a:r>
            <a:rPr lang="fi-FI" sz="1600" dirty="0"/>
            <a:t>aikataulutettu toimenpideohjeis-</a:t>
          </a:r>
          <a:r>
            <a:rPr lang="fi-FI" sz="1600" dirty="0" err="1"/>
            <a:t>tus</a:t>
          </a:r>
          <a:r>
            <a:rPr lang="fi-FI" sz="1600" dirty="0"/>
            <a:t> tavoitteiden saavuttamiseksi tilan lähtökohdista (1-3 tavoitetta)</a:t>
          </a:r>
        </a:p>
      </dgm:t>
    </dgm:pt>
    <dgm:pt modelId="{5A6F2F0F-0F4B-472B-8A5E-AADD4AE0EDE4}" type="parTrans" cxnId="{8AA27F27-BDB0-495C-9BEF-F72559A0B62F}">
      <dgm:prSet/>
      <dgm:spPr/>
      <dgm:t>
        <a:bodyPr/>
        <a:lstStyle/>
        <a:p>
          <a:endParaRPr lang="fi-FI"/>
        </a:p>
      </dgm:t>
    </dgm:pt>
    <dgm:pt modelId="{1A44AE74-BAD9-469D-BC5C-C3FEE46D392F}" type="sibTrans" cxnId="{8AA27F27-BDB0-495C-9BEF-F72559A0B62F}">
      <dgm:prSet/>
      <dgm:spPr/>
      <dgm:t>
        <a:bodyPr/>
        <a:lstStyle/>
        <a:p>
          <a:endParaRPr lang="fi-FI"/>
        </a:p>
      </dgm:t>
    </dgm:pt>
    <dgm:pt modelId="{C97814F2-7FF2-48E0-8054-5259C0D1CCDD}">
      <dgm:prSet custT="1"/>
      <dgm:spPr/>
      <dgm:t>
        <a:bodyPr/>
        <a:lstStyle/>
        <a:p>
          <a:r>
            <a:rPr lang="fi-FI" sz="1600" dirty="0"/>
            <a:t>suunnitelmallisuus, jatkuvuus</a:t>
          </a:r>
        </a:p>
      </dgm:t>
    </dgm:pt>
    <dgm:pt modelId="{BBE2F1A6-7294-49CF-ACE4-4E37EA50CB1E}" type="parTrans" cxnId="{57725289-F613-428D-B449-D9DF58E4FA2D}">
      <dgm:prSet/>
      <dgm:spPr/>
      <dgm:t>
        <a:bodyPr/>
        <a:lstStyle/>
        <a:p>
          <a:endParaRPr lang="fi-FI"/>
        </a:p>
      </dgm:t>
    </dgm:pt>
    <dgm:pt modelId="{610C007B-A619-4CE2-9587-435650F79CEE}" type="sibTrans" cxnId="{57725289-F613-428D-B449-D9DF58E4FA2D}">
      <dgm:prSet/>
      <dgm:spPr/>
      <dgm:t>
        <a:bodyPr/>
        <a:lstStyle/>
        <a:p>
          <a:endParaRPr lang="fi-FI"/>
        </a:p>
      </dgm:t>
    </dgm:pt>
    <dgm:pt modelId="{05259D5D-B9A4-4BB3-87B5-217681E3558B}">
      <dgm:prSet phldrT="[Teksti]" custT="1"/>
      <dgm:spPr/>
      <dgm:t>
        <a:bodyPr/>
        <a:lstStyle/>
        <a:p>
          <a:r>
            <a:rPr lang="fi-FI" sz="1600" dirty="0">
              <a:solidFill>
                <a:schemeClr val="bg2"/>
              </a:solidFill>
            </a:rPr>
            <a:t>Erillään </a:t>
          </a:r>
          <a:r>
            <a:rPr lang="fi-FI" sz="1600" dirty="0" err="1">
              <a:solidFill>
                <a:schemeClr val="bg2"/>
              </a:solidFill>
            </a:rPr>
            <a:t>viranomaisvalvon</a:t>
          </a:r>
          <a:r>
            <a:rPr lang="fi-FI" sz="1600" dirty="0">
              <a:solidFill>
                <a:schemeClr val="bg2"/>
              </a:solidFill>
            </a:rPr>
            <a:t>-nasta </a:t>
          </a:r>
        </a:p>
      </dgm:t>
    </dgm:pt>
    <dgm:pt modelId="{C88FAA4D-F31D-441E-834D-6ED987C950CA}" type="parTrans" cxnId="{4A76BD45-26BC-48B3-AFCF-BEA81CC3873D}">
      <dgm:prSet/>
      <dgm:spPr/>
      <dgm:t>
        <a:bodyPr/>
        <a:lstStyle/>
        <a:p>
          <a:endParaRPr lang="fi-FI"/>
        </a:p>
      </dgm:t>
    </dgm:pt>
    <dgm:pt modelId="{2FBBDA87-917A-4145-A207-396FCBC2023E}" type="sibTrans" cxnId="{4A76BD45-26BC-48B3-AFCF-BEA81CC3873D}">
      <dgm:prSet/>
      <dgm:spPr/>
      <dgm:t>
        <a:bodyPr/>
        <a:lstStyle/>
        <a:p>
          <a:endParaRPr lang="fi-FI"/>
        </a:p>
      </dgm:t>
    </dgm:pt>
    <dgm:pt modelId="{254E2812-31ED-472D-A656-DF345B9DB896}" type="pres">
      <dgm:prSet presAssocID="{52C33800-B3B9-4193-A8E2-110C30721E10}" presName="Name0" presStyleCnt="0">
        <dgm:presLayoutVars>
          <dgm:dir/>
          <dgm:resizeHandles val="exact"/>
        </dgm:presLayoutVars>
      </dgm:prSet>
      <dgm:spPr/>
    </dgm:pt>
    <dgm:pt modelId="{3CBFA61D-E932-44D0-A1FA-2D3D5CECEB77}" type="pres">
      <dgm:prSet presAssocID="{58705E6F-D462-4E2A-9F23-3A91C658B074}" presName="node" presStyleLbl="node1" presStyleIdx="0" presStyleCnt="4" custLinFactNeighborX="-1359" custLinFactNeighborY="0">
        <dgm:presLayoutVars>
          <dgm:bulletEnabled val="1"/>
        </dgm:presLayoutVars>
      </dgm:prSet>
      <dgm:spPr/>
    </dgm:pt>
    <dgm:pt modelId="{798D000E-8FB3-494B-9CE4-252688E0E817}" type="pres">
      <dgm:prSet presAssocID="{46527295-9AB2-4F48-9844-D8B6B6E952E9}" presName="sibTrans" presStyleCnt="0"/>
      <dgm:spPr/>
    </dgm:pt>
    <dgm:pt modelId="{867B4F59-6720-4730-9C1A-2B1EB5B7CBAA}" type="pres">
      <dgm:prSet presAssocID="{9AB77BDE-8737-452D-8958-98AAEB1ACCA3}" presName="node" presStyleLbl="node1" presStyleIdx="1" presStyleCnt="4">
        <dgm:presLayoutVars>
          <dgm:bulletEnabled val="1"/>
        </dgm:presLayoutVars>
      </dgm:prSet>
      <dgm:spPr/>
    </dgm:pt>
    <dgm:pt modelId="{F787C64C-BADC-43BF-9F1C-7153147C2F36}" type="pres">
      <dgm:prSet presAssocID="{B02160DA-2C93-4D6C-861F-FF02D7E5B1CC}" presName="sibTrans" presStyleCnt="0"/>
      <dgm:spPr/>
    </dgm:pt>
    <dgm:pt modelId="{C97C5010-5191-46C5-AE5E-DDE16010DD01}" type="pres">
      <dgm:prSet presAssocID="{648DDCB0-75E0-479D-AAFF-91CCC438FCD4}" presName="node" presStyleLbl="node1" presStyleIdx="2" presStyleCnt="4" custLinFactNeighborX="-6203" custLinFactNeighborY="0">
        <dgm:presLayoutVars>
          <dgm:bulletEnabled val="1"/>
        </dgm:presLayoutVars>
      </dgm:prSet>
      <dgm:spPr/>
    </dgm:pt>
    <dgm:pt modelId="{3E831D46-2956-44B9-9947-82106743892B}" type="pres">
      <dgm:prSet presAssocID="{A71C3D0A-E090-4388-B69E-48F1D231C916}" presName="sibTrans" presStyleCnt="0"/>
      <dgm:spPr/>
    </dgm:pt>
    <dgm:pt modelId="{7034816E-1F01-4894-B48E-04BBFA37462F}" type="pres">
      <dgm:prSet presAssocID="{E40FA20A-1FC3-4084-8FC4-1666797FA02F}" presName="node" presStyleLbl="node1" presStyleIdx="3" presStyleCnt="4" custLinFactNeighborX="86852" custLinFactNeighborY="-993">
        <dgm:presLayoutVars>
          <dgm:bulletEnabled val="1"/>
        </dgm:presLayoutVars>
      </dgm:prSet>
      <dgm:spPr/>
    </dgm:pt>
  </dgm:ptLst>
  <dgm:cxnLst>
    <dgm:cxn modelId="{C51B0C00-72B4-464D-B07E-ED8F883D64FE}" srcId="{52C33800-B3B9-4193-A8E2-110C30721E10}" destId="{9AB77BDE-8737-452D-8958-98AAEB1ACCA3}" srcOrd="1" destOrd="0" parTransId="{B71E2EA4-9527-4CB7-B9A7-B59E9A6E32DD}" sibTransId="{B02160DA-2C93-4D6C-861F-FF02D7E5B1CC}"/>
    <dgm:cxn modelId="{6AF78B05-5DC0-4D3B-B20D-74A45A7D96A5}" type="presOf" srcId="{A663EB0D-B5C8-4641-BC14-80BACF6E2635}" destId="{C97C5010-5191-46C5-AE5E-DDE16010DD01}" srcOrd="0" destOrd="3" presId="urn:microsoft.com/office/officeart/2005/8/layout/hList6"/>
    <dgm:cxn modelId="{8E1E2D06-A546-4CC8-BEA8-0F7F37787A09}" type="presOf" srcId="{05259D5D-B9A4-4BB3-87B5-217681E3558B}" destId="{3CBFA61D-E932-44D0-A1FA-2D3D5CECEB77}" srcOrd="0" destOrd="1" presId="urn:microsoft.com/office/officeart/2005/8/layout/hList6"/>
    <dgm:cxn modelId="{B7322513-E639-4FF8-B8C8-086E673FFA55}" srcId="{648DDCB0-75E0-479D-AAFF-91CCC438FCD4}" destId="{AC5784A1-DB11-4522-9658-9F3E05A53A43}" srcOrd="0" destOrd="0" parTransId="{6A4C83D7-26CB-47B5-A5FE-4787AFD8B9DC}" sibTransId="{B861E480-38C6-4761-A20B-F1DF2156C0E8}"/>
    <dgm:cxn modelId="{46F2E914-786C-496C-AE42-399AE13B74A9}" type="presOf" srcId="{7770F63F-C3D4-43B9-84AF-398AD2D18D2A}" destId="{7034816E-1F01-4894-B48E-04BBFA37462F}" srcOrd="0" destOrd="1" presId="urn:microsoft.com/office/officeart/2005/8/layout/hList6"/>
    <dgm:cxn modelId="{9612001C-0976-4A12-A504-B357ABDB4EB3}" srcId="{52C33800-B3B9-4193-A8E2-110C30721E10}" destId="{58705E6F-D462-4E2A-9F23-3A91C658B074}" srcOrd="0" destOrd="0" parTransId="{0305BB4D-8745-4D15-AAD4-978F6A337741}" sibTransId="{46527295-9AB2-4F48-9844-D8B6B6E952E9}"/>
    <dgm:cxn modelId="{8BA1321E-99D3-4A48-81BB-AB4ABDF6B305}" srcId="{9AB77BDE-8737-452D-8958-98AAEB1ACCA3}" destId="{C7D8494B-FB4F-4E97-9143-E0974E19FC56}" srcOrd="2" destOrd="0" parTransId="{C3DA1851-9F19-4E62-A5FA-AD0A605B8474}" sibTransId="{FC318F27-470E-42B4-85D1-3B8C95916D46}"/>
    <dgm:cxn modelId="{8AA27F27-BDB0-495C-9BEF-F72559A0B62F}" srcId="{E40FA20A-1FC3-4084-8FC4-1666797FA02F}" destId="{7770F63F-C3D4-43B9-84AF-398AD2D18D2A}" srcOrd="0" destOrd="0" parTransId="{5A6F2F0F-0F4B-472B-8A5E-AADD4AE0EDE4}" sibTransId="{1A44AE74-BAD9-469D-BC5C-C3FEE46D392F}"/>
    <dgm:cxn modelId="{20A0622A-EA28-4010-88F6-D91A7D22FCA1}" type="presOf" srcId="{C7D8494B-FB4F-4E97-9143-E0974E19FC56}" destId="{867B4F59-6720-4730-9C1A-2B1EB5B7CBAA}" srcOrd="0" destOrd="3" presId="urn:microsoft.com/office/officeart/2005/8/layout/hList6"/>
    <dgm:cxn modelId="{4A76BD45-26BC-48B3-AFCF-BEA81CC3873D}" srcId="{58705E6F-D462-4E2A-9F23-3A91C658B074}" destId="{05259D5D-B9A4-4BB3-87B5-217681E3558B}" srcOrd="0" destOrd="0" parTransId="{C88FAA4D-F31D-441E-834D-6ED987C950CA}" sibTransId="{2FBBDA87-917A-4145-A207-396FCBC2023E}"/>
    <dgm:cxn modelId="{0CA6C245-4374-46B1-B59E-1E72186BEF43}" type="presOf" srcId="{E84B7251-E37F-4698-861A-5051F85A3772}" destId="{867B4F59-6720-4730-9C1A-2B1EB5B7CBAA}" srcOrd="0" destOrd="2" presId="urn:microsoft.com/office/officeart/2005/8/layout/hList6"/>
    <dgm:cxn modelId="{A57BB24B-E8E3-48DB-A04A-4BE22355B9D5}" type="presOf" srcId="{2FDD5511-4FCA-4FC7-BE99-14407DD74E00}" destId="{C97C5010-5191-46C5-AE5E-DDE16010DD01}" srcOrd="0" destOrd="2" presId="urn:microsoft.com/office/officeart/2005/8/layout/hList6"/>
    <dgm:cxn modelId="{318A3A4D-1324-461F-A6BB-36097BF99E0C}" srcId="{52C33800-B3B9-4193-A8E2-110C30721E10}" destId="{E40FA20A-1FC3-4084-8FC4-1666797FA02F}" srcOrd="3" destOrd="0" parTransId="{70347FCD-7D7C-432A-AB05-774F6B1257F2}" sibTransId="{E3E70EB2-3501-4969-B933-9C10D35FB57A}"/>
    <dgm:cxn modelId="{2B5FCC6E-224D-4ABE-81A4-8FB007191B8F}" srcId="{52C33800-B3B9-4193-A8E2-110C30721E10}" destId="{648DDCB0-75E0-479D-AAFF-91CCC438FCD4}" srcOrd="2" destOrd="0" parTransId="{027B7684-48CF-4294-A7FD-653CC2E92025}" sibTransId="{A71C3D0A-E090-4388-B69E-48F1D231C916}"/>
    <dgm:cxn modelId="{F8C9E077-A2B7-4EF8-AC44-B25CE529E445}" srcId="{9AB77BDE-8737-452D-8958-98AAEB1ACCA3}" destId="{E84B7251-E37F-4698-861A-5051F85A3772}" srcOrd="1" destOrd="0" parTransId="{E2EE983B-57B8-4AD4-A426-CB001BC8D9EC}" sibTransId="{BD63C920-3E34-4E27-977F-E661E937EA55}"/>
    <dgm:cxn modelId="{56DEBD7A-47A2-4837-B2AF-6AA65BD3FE02}" srcId="{648DDCB0-75E0-479D-AAFF-91CCC438FCD4}" destId="{BC28F0CD-1972-4F61-9F19-B29A5DB25FA4}" srcOrd="3" destOrd="0" parTransId="{BB3D72AA-7914-4D04-9B17-03930AE84983}" sibTransId="{7175B10A-7648-4B04-804C-44214938BCCD}"/>
    <dgm:cxn modelId="{57725289-F613-428D-B449-D9DF58E4FA2D}" srcId="{E40FA20A-1FC3-4084-8FC4-1666797FA02F}" destId="{C97814F2-7FF2-48E0-8054-5259C0D1CCDD}" srcOrd="1" destOrd="0" parTransId="{BBE2F1A6-7294-49CF-ACE4-4E37EA50CB1E}" sibTransId="{610C007B-A619-4CE2-9587-435650F79CEE}"/>
    <dgm:cxn modelId="{7F3E158A-12C1-4084-8850-2E8326F61B48}" type="presOf" srcId="{58705E6F-D462-4E2A-9F23-3A91C658B074}" destId="{3CBFA61D-E932-44D0-A1FA-2D3D5CECEB77}" srcOrd="0" destOrd="0" presId="urn:microsoft.com/office/officeart/2005/8/layout/hList6"/>
    <dgm:cxn modelId="{3ACD449D-0E0E-4895-A64C-CD91DCE31C83}" srcId="{9AB77BDE-8737-452D-8958-98AAEB1ACCA3}" destId="{5554AF2E-9869-47C4-B94D-682976546828}" srcOrd="0" destOrd="0" parTransId="{760B9A35-13E5-482B-AEFF-0CF36F6B29EC}" sibTransId="{8AFDCFEE-26BB-4C4B-A7AA-5EB904BD4502}"/>
    <dgm:cxn modelId="{A0CBB89E-F8E8-46FD-B7BB-3790D6863B56}" type="presOf" srcId="{E40FA20A-1FC3-4084-8FC4-1666797FA02F}" destId="{7034816E-1F01-4894-B48E-04BBFA37462F}" srcOrd="0" destOrd="0" presId="urn:microsoft.com/office/officeart/2005/8/layout/hList6"/>
    <dgm:cxn modelId="{6FB090B0-0F77-449E-955C-B5335D57B60F}" srcId="{648DDCB0-75E0-479D-AAFF-91CCC438FCD4}" destId="{A663EB0D-B5C8-4641-BC14-80BACF6E2635}" srcOrd="2" destOrd="0" parTransId="{F12035C1-55E3-4024-81E2-5C9406F9F8D0}" sibTransId="{79746C5C-606C-4B28-BAEE-95BC8238AED7}"/>
    <dgm:cxn modelId="{47C481BF-3AC0-4446-ABDD-22318CFDB5AD}" type="presOf" srcId="{5554AF2E-9869-47C4-B94D-682976546828}" destId="{867B4F59-6720-4730-9C1A-2B1EB5B7CBAA}" srcOrd="0" destOrd="1" presId="urn:microsoft.com/office/officeart/2005/8/layout/hList6"/>
    <dgm:cxn modelId="{E77630C5-0C93-412E-870B-7AAEC980D1A3}" type="presOf" srcId="{9AB77BDE-8737-452D-8958-98AAEB1ACCA3}" destId="{867B4F59-6720-4730-9C1A-2B1EB5B7CBAA}" srcOrd="0" destOrd="0" presId="urn:microsoft.com/office/officeart/2005/8/layout/hList6"/>
    <dgm:cxn modelId="{97827ED4-D961-4F90-8CC6-DCF006C27E6C}" type="presOf" srcId="{C97814F2-7FF2-48E0-8054-5259C0D1CCDD}" destId="{7034816E-1F01-4894-B48E-04BBFA37462F}" srcOrd="0" destOrd="2" presId="urn:microsoft.com/office/officeart/2005/8/layout/hList6"/>
    <dgm:cxn modelId="{D75FCCED-13FE-49DC-9DE3-BA02242B2985}" type="presOf" srcId="{648DDCB0-75E0-479D-AAFF-91CCC438FCD4}" destId="{C97C5010-5191-46C5-AE5E-DDE16010DD01}" srcOrd="0" destOrd="0" presId="urn:microsoft.com/office/officeart/2005/8/layout/hList6"/>
    <dgm:cxn modelId="{AA744CEE-486A-4F42-AF31-32F350F0D0D1}" srcId="{648DDCB0-75E0-479D-AAFF-91CCC438FCD4}" destId="{2FDD5511-4FCA-4FC7-BE99-14407DD74E00}" srcOrd="1" destOrd="0" parTransId="{ECD521B8-0F92-4518-A80D-6D07C333D77C}" sibTransId="{7E5014C5-082D-4DC4-B0F4-4A3F8D0E45ED}"/>
    <dgm:cxn modelId="{3AFB8BEE-0C38-4E12-A9E3-D371EAF84F2F}" type="presOf" srcId="{52C33800-B3B9-4193-A8E2-110C30721E10}" destId="{254E2812-31ED-472D-A656-DF345B9DB896}" srcOrd="0" destOrd="0" presId="urn:microsoft.com/office/officeart/2005/8/layout/hList6"/>
    <dgm:cxn modelId="{3D7145F7-CB11-48DE-8E71-73EDBE01EF6B}" type="presOf" srcId="{BC28F0CD-1972-4F61-9F19-B29A5DB25FA4}" destId="{C97C5010-5191-46C5-AE5E-DDE16010DD01}" srcOrd="0" destOrd="4" presId="urn:microsoft.com/office/officeart/2005/8/layout/hList6"/>
    <dgm:cxn modelId="{EE1AF9FB-5C15-4B0F-B25E-B71EBF95EB61}" type="presOf" srcId="{AC5784A1-DB11-4522-9658-9F3E05A53A43}" destId="{C97C5010-5191-46C5-AE5E-DDE16010DD01}" srcOrd="0" destOrd="1" presId="urn:microsoft.com/office/officeart/2005/8/layout/hList6"/>
    <dgm:cxn modelId="{C5381413-D950-4EBC-BB04-50E469D3979E}" type="presParOf" srcId="{254E2812-31ED-472D-A656-DF345B9DB896}" destId="{3CBFA61D-E932-44D0-A1FA-2D3D5CECEB77}" srcOrd="0" destOrd="0" presId="urn:microsoft.com/office/officeart/2005/8/layout/hList6"/>
    <dgm:cxn modelId="{788DEA4F-E36A-4006-957F-BADE6103F198}" type="presParOf" srcId="{254E2812-31ED-472D-A656-DF345B9DB896}" destId="{798D000E-8FB3-494B-9CE4-252688E0E817}" srcOrd="1" destOrd="0" presId="urn:microsoft.com/office/officeart/2005/8/layout/hList6"/>
    <dgm:cxn modelId="{80F5B2BE-28B2-4867-BB45-203AD75E1F00}" type="presParOf" srcId="{254E2812-31ED-472D-A656-DF345B9DB896}" destId="{867B4F59-6720-4730-9C1A-2B1EB5B7CBAA}" srcOrd="2" destOrd="0" presId="urn:microsoft.com/office/officeart/2005/8/layout/hList6"/>
    <dgm:cxn modelId="{61CAF43F-990E-4816-A5A2-A6D9BEE6E6C9}" type="presParOf" srcId="{254E2812-31ED-472D-A656-DF345B9DB896}" destId="{F787C64C-BADC-43BF-9F1C-7153147C2F36}" srcOrd="3" destOrd="0" presId="urn:microsoft.com/office/officeart/2005/8/layout/hList6"/>
    <dgm:cxn modelId="{24F1CAE5-F0A1-4320-8A08-66DB0DB11128}" type="presParOf" srcId="{254E2812-31ED-472D-A656-DF345B9DB896}" destId="{C97C5010-5191-46C5-AE5E-DDE16010DD01}" srcOrd="4" destOrd="0" presId="urn:microsoft.com/office/officeart/2005/8/layout/hList6"/>
    <dgm:cxn modelId="{BD16BD39-D6B2-4BDB-BFE4-94614DCCC9E2}" type="presParOf" srcId="{254E2812-31ED-472D-A656-DF345B9DB896}" destId="{3E831D46-2956-44B9-9947-82106743892B}" srcOrd="5" destOrd="0" presId="urn:microsoft.com/office/officeart/2005/8/layout/hList6"/>
    <dgm:cxn modelId="{A01A35EC-9422-4282-BE1F-6E81CA18A067}" type="presParOf" srcId="{254E2812-31ED-472D-A656-DF345B9DB896}" destId="{7034816E-1F01-4894-B48E-04BBFA37462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30207-AC41-44EC-B521-584E6A3B2A4B}">
      <dsp:nvSpPr>
        <dsp:cNvPr id="0" name=""/>
        <dsp:cNvSpPr/>
      </dsp:nvSpPr>
      <dsp:spPr>
        <a:xfrm>
          <a:off x="1715024" y="90411"/>
          <a:ext cx="986308" cy="98630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77379-AED8-454C-9599-54CFCA22B76D}">
      <dsp:nvSpPr>
        <dsp:cNvPr id="0" name=""/>
        <dsp:cNvSpPr/>
      </dsp:nvSpPr>
      <dsp:spPr>
        <a:xfrm>
          <a:off x="1922149" y="297535"/>
          <a:ext cx="572059" cy="5720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7B898-4935-4D55-992C-22A0EF804363}">
      <dsp:nvSpPr>
        <dsp:cNvPr id="0" name=""/>
        <dsp:cNvSpPr/>
      </dsp:nvSpPr>
      <dsp:spPr>
        <a:xfrm>
          <a:off x="2912684" y="90411"/>
          <a:ext cx="2324870" cy="986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Kansanterveys</a:t>
          </a:r>
          <a:endParaRPr lang="en-US" sz="2400" kern="1200" dirty="0"/>
        </a:p>
      </dsp:txBody>
      <dsp:txXfrm>
        <a:off x="2912684" y="90411"/>
        <a:ext cx="2324870" cy="986308"/>
      </dsp:txXfrm>
    </dsp:sp>
    <dsp:sp modelId="{54403341-5586-4BBD-88CC-FAC20233083A}">
      <dsp:nvSpPr>
        <dsp:cNvPr id="0" name=""/>
        <dsp:cNvSpPr/>
      </dsp:nvSpPr>
      <dsp:spPr>
        <a:xfrm>
          <a:off x="5642647" y="90411"/>
          <a:ext cx="986308" cy="9863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3E9C0-0D94-4C56-B653-F95EE7D2C51F}">
      <dsp:nvSpPr>
        <dsp:cNvPr id="0" name=""/>
        <dsp:cNvSpPr/>
      </dsp:nvSpPr>
      <dsp:spPr>
        <a:xfrm>
          <a:off x="5849771" y="297535"/>
          <a:ext cx="572059" cy="5720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0CC92-BE05-4A2E-93D2-7145CC947495}">
      <dsp:nvSpPr>
        <dsp:cNvPr id="0" name=""/>
        <dsp:cNvSpPr/>
      </dsp:nvSpPr>
      <dsp:spPr>
        <a:xfrm>
          <a:off x="6840307" y="90411"/>
          <a:ext cx="2324870" cy="986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Eläinten terveys</a:t>
          </a:r>
          <a:endParaRPr lang="en-US" sz="2400" kern="1200" dirty="0"/>
        </a:p>
      </dsp:txBody>
      <dsp:txXfrm>
        <a:off x="6840307" y="90411"/>
        <a:ext cx="2324870" cy="986308"/>
      </dsp:txXfrm>
    </dsp:sp>
    <dsp:sp modelId="{040FCA79-BBF4-4CA0-B125-00972B607E7B}">
      <dsp:nvSpPr>
        <dsp:cNvPr id="0" name=""/>
        <dsp:cNvSpPr/>
      </dsp:nvSpPr>
      <dsp:spPr>
        <a:xfrm>
          <a:off x="1715024" y="1885443"/>
          <a:ext cx="986308" cy="9863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1BFC2-63A6-44AB-8671-704E16F96E9A}">
      <dsp:nvSpPr>
        <dsp:cNvPr id="0" name=""/>
        <dsp:cNvSpPr/>
      </dsp:nvSpPr>
      <dsp:spPr>
        <a:xfrm>
          <a:off x="1922149" y="2092567"/>
          <a:ext cx="572059" cy="5720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AA410-E057-4284-83D5-5F7A78B8E9DD}">
      <dsp:nvSpPr>
        <dsp:cNvPr id="0" name=""/>
        <dsp:cNvSpPr/>
      </dsp:nvSpPr>
      <dsp:spPr>
        <a:xfrm>
          <a:off x="2912684" y="1885443"/>
          <a:ext cx="2324870" cy="986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Eläinten hyvinvointi</a:t>
          </a:r>
          <a:endParaRPr lang="en-US" sz="2400" kern="1200" dirty="0"/>
        </a:p>
      </dsp:txBody>
      <dsp:txXfrm>
        <a:off x="2912684" y="1885443"/>
        <a:ext cx="2324870" cy="986308"/>
      </dsp:txXfrm>
    </dsp:sp>
    <dsp:sp modelId="{F6C1F30D-79E3-4F37-AC98-25CB434A497E}">
      <dsp:nvSpPr>
        <dsp:cNvPr id="0" name=""/>
        <dsp:cNvSpPr/>
      </dsp:nvSpPr>
      <dsp:spPr>
        <a:xfrm>
          <a:off x="5642647" y="1885443"/>
          <a:ext cx="986308" cy="9863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2C62F-CB17-4C72-AC70-373347BFF950}">
      <dsp:nvSpPr>
        <dsp:cNvPr id="0" name=""/>
        <dsp:cNvSpPr/>
      </dsp:nvSpPr>
      <dsp:spPr>
        <a:xfrm>
          <a:off x="5849771" y="2092567"/>
          <a:ext cx="572059" cy="5720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49B8E-E617-4116-92F5-31FEF56B6421}">
      <dsp:nvSpPr>
        <dsp:cNvPr id="0" name=""/>
        <dsp:cNvSpPr/>
      </dsp:nvSpPr>
      <dsp:spPr>
        <a:xfrm>
          <a:off x="6840307" y="1885443"/>
          <a:ext cx="2324870" cy="986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Tuottajan</a:t>
          </a:r>
          <a:r>
            <a:rPr lang="en-US" sz="2400" kern="1200" dirty="0"/>
            <a:t> </a:t>
          </a:r>
          <a:r>
            <a:rPr lang="en-US" sz="2400" kern="1200" dirty="0" err="1"/>
            <a:t>hyvinvointi</a:t>
          </a:r>
          <a:endParaRPr lang="en-US" sz="2400" kern="1200" dirty="0"/>
        </a:p>
      </dsp:txBody>
      <dsp:txXfrm>
        <a:off x="6840307" y="1885443"/>
        <a:ext cx="2324870" cy="986308"/>
      </dsp:txXfrm>
    </dsp:sp>
    <dsp:sp modelId="{60426199-8265-4AAC-9875-CB0EB47DBACB}">
      <dsp:nvSpPr>
        <dsp:cNvPr id="0" name=""/>
        <dsp:cNvSpPr/>
      </dsp:nvSpPr>
      <dsp:spPr>
        <a:xfrm>
          <a:off x="1715024" y="3680475"/>
          <a:ext cx="986308" cy="98630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AFFBE-B9B6-47EF-8AB3-E51F7A0B4C67}">
      <dsp:nvSpPr>
        <dsp:cNvPr id="0" name=""/>
        <dsp:cNvSpPr/>
      </dsp:nvSpPr>
      <dsp:spPr>
        <a:xfrm>
          <a:off x="1922149" y="3887599"/>
          <a:ext cx="572059" cy="5720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767BD-887F-4696-BBAF-4459E343B457}">
      <dsp:nvSpPr>
        <dsp:cNvPr id="0" name=""/>
        <dsp:cNvSpPr/>
      </dsp:nvSpPr>
      <dsp:spPr>
        <a:xfrm>
          <a:off x="2912684" y="3680475"/>
          <a:ext cx="2324870" cy="986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Ympäristö ja ilmasto</a:t>
          </a:r>
          <a:endParaRPr lang="en-US" sz="2400" kern="1200" dirty="0"/>
        </a:p>
      </dsp:txBody>
      <dsp:txXfrm>
        <a:off x="2912684" y="3680475"/>
        <a:ext cx="2324870" cy="986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FA61D-E932-44D0-A1FA-2D3D5CECEB77}">
      <dsp:nvSpPr>
        <dsp:cNvPr id="0" name=""/>
        <dsp:cNvSpPr/>
      </dsp:nvSpPr>
      <dsp:spPr>
        <a:xfrm rot="16200000">
          <a:off x="-1086600" y="1086600"/>
          <a:ext cx="4660900" cy="248769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solidFill>
                <a:schemeClr val="accent2"/>
              </a:solidFill>
            </a:rPr>
            <a:t>Vapaa-ehtoisuus</a:t>
          </a:r>
          <a:endParaRPr lang="fi-FI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>
              <a:solidFill>
                <a:schemeClr val="bg2"/>
              </a:solidFill>
            </a:rPr>
            <a:t>Erillään </a:t>
          </a:r>
          <a:r>
            <a:rPr lang="fi-FI" sz="1600" kern="1200" dirty="0" err="1">
              <a:solidFill>
                <a:schemeClr val="bg2"/>
              </a:solidFill>
            </a:rPr>
            <a:t>viranomaisvalvon</a:t>
          </a:r>
          <a:r>
            <a:rPr lang="fi-FI" sz="1600" kern="1200" dirty="0">
              <a:solidFill>
                <a:schemeClr val="bg2"/>
              </a:solidFill>
            </a:rPr>
            <a:t>-nasta </a:t>
          </a:r>
        </a:p>
      </dsp:txBody>
      <dsp:txXfrm rot="5400000">
        <a:off x="0" y="932180"/>
        <a:ext cx="2487699" cy="2796540"/>
      </dsp:txXfrm>
    </dsp:sp>
    <dsp:sp modelId="{867B4F59-6720-4730-9C1A-2B1EB5B7CBAA}">
      <dsp:nvSpPr>
        <dsp:cNvPr id="0" name=""/>
        <dsp:cNvSpPr/>
      </dsp:nvSpPr>
      <dsp:spPr>
        <a:xfrm rot="16200000">
          <a:off x="1590211" y="1086600"/>
          <a:ext cx="4660900" cy="248769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solidFill>
                <a:schemeClr val="accent2"/>
              </a:solidFill>
            </a:rPr>
            <a:t>Sopimus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eläinlääkärin ja tuottajan välillä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tilakohtaisten tietojen käyttöoikeuksien valtuutus, dokumentointi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eläinlääkärin käyntiväli</a:t>
          </a:r>
        </a:p>
      </dsp:txBody>
      <dsp:txXfrm rot="5400000">
        <a:off x="2676811" y="932180"/>
        <a:ext cx="2487699" cy="2796540"/>
      </dsp:txXfrm>
    </dsp:sp>
    <dsp:sp modelId="{C97C5010-5191-46C5-AE5E-DDE16010DD01}">
      <dsp:nvSpPr>
        <dsp:cNvPr id="0" name=""/>
        <dsp:cNvSpPr/>
      </dsp:nvSpPr>
      <dsp:spPr>
        <a:xfrm rot="16200000">
          <a:off x="4252914" y="1086600"/>
          <a:ext cx="4660900" cy="248769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solidFill>
                <a:schemeClr val="accent2"/>
              </a:solidFill>
            </a:rPr>
            <a:t>Terveyden-huoltokäynti</a:t>
          </a:r>
          <a:endParaRPr lang="fi-FI" sz="2400" kern="1200" dirty="0">
            <a:solidFill>
              <a:schemeClr val="accent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kartoitus terveystilanteesta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standardi käynnin minimisisällöstä,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dokumentointi (uusittu 2011)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säännöllisyys (3-6 käyntiä /vuosi</a:t>
          </a:r>
        </a:p>
      </dsp:txBody>
      <dsp:txXfrm rot="5400000">
        <a:off x="5339514" y="932180"/>
        <a:ext cx="2487699" cy="2796540"/>
      </dsp:txXfrm>
    </dsp:sp>
    <dsp:sp modelId="{7034816E-1F01-4894-B48E-04BBFA37462F}">
      <dsp:nvSpPr>
        <dsp:cNvPr id="0" name=""/>
        <dsp:cNvSpPr/>
      </dsp:nvSpPr>
      <dsp:spPr>
        <a:xfrm rot="16200000">
          <a:off x="6941300" y="1086600"/>
          <a:ext cx="4660900" cy="248769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>
              <a:solidFill>
                <a:schemeClr val="accent2"/>
              </a:solidFill>
            </a:rPr>
            <a:t>Suunnitelma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aikataulutettu toimenpideohjeis-</a:t>
          </a:r>
          <a:r>
            <a:rPr lang="fi-FI" sz="1600" kern="1200" dirty="0" err="1"/>
            <a:t>tus</a:t>
          </a:r>
          <a:r>
            <a:rPr lang="fi-FI" sz="1600" kern="1200" dirty="0"/>
            <a:t> tavoitteiden saavuttamiseksi tilan lähtökohdista (1-3 tavoitetta)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suunnitelmallisuus, jatkuvuus</a:t>
          </a:r>
        </a:p>
      </dsp:txBody>
      <dsp:txXfrm rot="5400000">
        <a:off x="8027900" y="932180"/>
        <a:ext cx="2487699" cy="2796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0.84151</cdr:x>
      <cdr:y>0.0205</cdr:y>
    </cdr:from>
    <cdr:to>
      <cdr:x>0.98317</cdr:x>
      <cdr:y>0.17084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B1513C30-34CF-41C3-9C21-5DE2C9514341}"/>
            </a:ext>
          </a:extLst>
        </cdr:cNvPr>
        <cdr:cNvSpPr txBox="1"/>
      </cdr:nvSpPr>
      <cdr:spPr>
        <a:xfrm xmlns:a="http://schemas.openxmlformats.org/drawingml/2006/main">
          <a:off x="5715001" y="85725"/>
          <a:ext cx="962025" cy="628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E1D21-3427-4C0E-94A0-887AC0DDA0D2}" type="datetimeFigureOut">
              <a:rPr lang="fi-FI" smtClean="0"/>
              <a:t>19.11.2019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2DBC-4F9A-4BB6-988C-1BFA1020B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456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t.fi/sites/default/files/user_files/yhdistys/Hanketiivistelm%C3%A4_Ruokaketjuhanke2_ETT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4E0B0-13B3-470D-9C6B-592AFDBA320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7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Kampylot</a:t>
            </a:r>
            <a:r>
              <a:rPr lang="fi-FI" dirty="0"/>
              <a:t>: Ruotsi n. 13 %, Saksa 50%, UK 70 %, Etelä-Eurooppa 70-90 %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92DBC-4F9A-4BB6-988C-1BFA1020B22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47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sz="2400" b="1" dirty="0">
                <a:solidFill>
                  <a:schemeClr val="accent2"/>
                </a:solidFill>
              </a:rPr>
              <a:t>Vapaaehtoisuus</a:t>
            </a:r>
            <a:r>
              <a:rPr lang="fi-FI" sz="24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fi-FI" sz="2400" b="1" dirty="0">
                <a:solidFill>
                  <a:schemeClr val="accent2"/>
                </a:solidFill>
              </a:rPr>
              <a:t>Terveydenhuoltosopimus</a:t>
            </a:r>
          </a:p>
          <a:p>
            <a:pPr eaLnBrk="1" hangingPunct="1">
              <a:lnSpc>
                <a:spcPct val="80000"/>
              </a:lnSpc>
            </a:pPr>
            <a:r>
              <a:rPr lang="fi-FI" sz="2400" b="1" dirty="0">
                <a:solidFill>
                  <a:schemeClr val="accent2"/>
                </a:solidFill>
              </a:rPr>
              <a:t>     </a:t>
            </a:r>
            <a:r>
              <a:rPr lang="fi-FI" sz="2400" b="1" dirty="0"/>
              <a:t>-</a:t>
            </a:r>
            <a:r>
              <a:rPr lang="fi-FI" sz="2400" b="1" dirty="0">
                <a:solidFill>
                  <a:schemeClr val="accent2"/>
                </a:solidFill>
              </a:rPr>
              <a:t> </a:t>
            </a:r>
            <a:r>
              <a:rPr lang="fi-FI" sz="2000" dirty="0"/>
              <a:t>eläinlääkärin ja tuottajan välillä</a:t>
            </a:r>
            <a:r>
              <a:rPr lang="fi-FI" sz="2000" dirty="0">
                <a:sym typeface="Wingdings" pitchFamily="2" charset="2"/>
              </a:rPr>
              <a:t>  Sikavaan </a:t>
            </a:r>
            <a:endParaRPr lang="fi-FI" sz="2000" dirty="0"/>
          </a:p>
          <a:p>
            <a:pPr lvl="1" eaLnBrk="1" hangingPunct="1">
              <a:lnSpc>
                <a:spcPct val="80000"/>
              </a:lnSpc>
            </a:pPr>
            <a:r>
              <a:rPr lang="fi-FI" dirty="0"/>
              <a:t>- </a:t>
            </a:r>
            <a:r>
              <a:rPr lang="fi-FI" sz="2000" dirty="0"/>
              <a:t>tilakohtaisten tietojen käyttöoikeuksien valtuutus, dokumentointi</a:t>
            </a:r>
          </a:p>
          <a:p>
            <a:pPr lvl="1" eaLnBrk="1" hangingPunct="1">
              <a:lnSpc>
                <a:spcPct val="80000"/>
              </a:lnSpc>
            </a:pPr>
            <a:r>
              <a:rPr lang="fi-FI" sz="2000" dirty="0"/>
              <a:t>-  eläinlääkärin käyntiväli</a:t>
            </a:r>
          </a:p>
          <a:p>
            <a:pPr eaLnBrk="1" hangingPunct="1">
              <a:lnSpc>
                <a:spcPct val="80000"/>
              </a:lnSpc>
            </a:pPr>
            <a:r>
              <a:rPr lang="fi-FI" sz="2400" b="1" dirty="0">
                <a:solidFill>
                  <a:schemeClr val="accent2"/>
                </a:solidFill>
              </a:rPr>
              <a:t>Terveydenhuoltokäynti</a:t>
            </a:r>
            <a:endParaRPr lang="fi-FI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fi-FI" sz="2400" dirty="0"/>
              <a:t>	 </a:t>
            </a:r>
            <a:r>
              <a:rPr lang="fi-FI" sz="2000" dirty="0"/>
              <a:t>-  kartoitus terveystilanteesta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fi-FI" sz="2000" dirty="0"/>
              <a:t>      -   standardit käynnin minimisisällöstä,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fi-FI" sz="2000" dirty="0"/>
              <a:t>           dokumentointi (uusittu 2011)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fi-FI" sz="2000" dirty="0"/>
              <a:t>	 -  säännöllisyys (3-6 käyntiä /vuosi)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fi-FI" sz="2000" dirty="0"/>
          </a:p>
          <a:p>
            <a:pPr eaLnBrk="1" hangingPunct="1">
              <a:lnSpc>
                <a:spcPct val="80000"/>
              </a:lnSpc>
            </a:pPr>
            <a:r>
              <a:rPr lang="fi-FI" sz="2400" b="1" dirty="0">
                <a:solidFill>
                  <a:schemeClr val="accent2"/>
                </a:solidFill>
              </a:rPr>
              <a:t>Terveydenhuoltosuunnitelma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fi-FI" sz="2400" b="1" dirty="0"/>
              <a:t>   - </a:t>
            </a:r>
            <a:r>
              <a:rPr lang="fi-FI" sz="2000" dirty="0"/>
              <a:t>aikataulutettu toimenpideohjeistus tavoitteiden saavut-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fi-FI" sz="2000" dirty="0"/>
              <a:t>         </a:t>
            </a:r>
            <a:r>
              <a:rPr lang="fi-FI" sz="2000" dirty="0" err="1"/>
              <a:t>tamiseksi</a:t>
            </a:r>
            <a:r>
              <a:rPr lang="fi-FI" sz="2000" dirty="0"/>
              <a:t> tilan lähtökohdista (1-3 tavoitetta)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fi-FI" sz="2000" dirty="0"/>
              <a:t>      - suunnitelmallisuus, jatkuvuus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4E0B0-13B3-470D-9C6B-592AFDBA3208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7184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Meijerit ja teurastamot ja munapakkaamot rahoittavat </a:t>
            </a:r>
            <a:r>
              <a:rPr lang="fi-FI" dirty="0" err="1"/>
              <a:t>ETT:tä</a:t>
            </a:r>
            <a:r>
              <a:rPr lang="fi-FI" dirty="0"/>
              <a:t> ja järjestelmiä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4E0B0-13B3-470D-9C6B-592AFDBA320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047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ETT:n hallinnoimassa hankkeessa </a:t>
            </a:r>
            <a:r>
              <a:rPr lang="fi-FI" b="1" u="sng" dirty="0">
                <a:hlinkClick r:id="rId3"/>
              </a:rPr>
              <a:t> Alkutuotannon laatujärjestelmistä lisäarvoamaidon-, lihan- ja kananmunantuotantoketjuille</a:t>
            </a:r>
            <a:r>
              <a:rPr lang="fi-FI" dirty="0"/>
              <a:t> on laadittu ja toteutettu Nasevaan:  </a:t>
            </a:r>
          </a:p>
          <a:p>
            <a:pPr lvl="1"/>
            <a:r>
              <a:rPr lang="fi-FI" dirty="0"/>
              <a:t>Nautatilojen luokitus turvallisemman ja tautivapaamman nautaketjun turvaamiseksi ja kehittämiseksi</a:t>
            </a:r>
          </a:p>
          <a:p>
            <a:pPr lvl="1"/>
            <a:r>
              <a:rPr lang="fi-FI" dirty="0"/>
              <a:t>Laatujärjestelmä, jonka sertifiointiin ja kansallisen laatujärjestelmästatuksen saavuttamiseen panostetaan tulevana vuonna</a:t>
            </a:r>
          </a:p>
          <a:p>
            <a:pPr lvl="1"/>
            <a:r>
              <a:rPr lang="fi-FI" dirty="0"/>
              <a:t>Terveydenhuollon koulutukseen on panostettu yhteistyössä Ruokaviraston mm. mikrobilääkkeiden käyttötarpeiden ja täten mikrobilääkeresistenssin vähentämiseksi.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92DBC-4F9A-4BB6-988C-1BFA1020B22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0751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Muista Ruotsi ja Norja, enemmän </a:t>
            </a:r>
            <a:r>
              <a:rPr lang="fi-FI" dirty="0" err="1"/>
              <a:t>esim</a:t>
            </a:r>
            <a:r>
              <a:rPr lang="fi-FI" dirty="0"/>
              <a:t> lampaita, joilla antibiootteja käytetään melko vähän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4E0B0-13B3-470D-9C6B-592AFDBA320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356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Kuolioinen suolistotulehdus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92DBC-4F9A-4BB6-988C-1BFA1020B225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4364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4E0B0-13B3-470D-9C6B-592AFDBA320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5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A4322-BA66-4576-B246-EA35BF983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0A9CC2-ED19-4B5E-88E6-5690677A7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C0ACC0-0CE5-4910-8E5C-5FADCB67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74787A-607F-4657-A22B-6D5C38AA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30B17E-7C6A-461E-ACBC-05C96B6FD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210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CC2F7F-2ED7-4FF0-A5E3-9F20C94E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BF0D551-DCFD-401D-B1F0-08EBDF240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DBD6D3-CBA3-475A-90E7-44004382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5D8C3E-03C5-46CB-B408-B483EA57E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8FCD59-5646-4C03-A80D-DE48B90B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49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E73465F-6F7D-43F2-94C4-CC330C0A7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50E74C2-D22D-43DC-9EAF-A2C398821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A852DD-2774-4654-8E61-5BABF0041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64B5AE-2F05-4304-B1D5-3BD12CD5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3C9F97-28C3-430C-94CE-E8FB4EAE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8018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DA4322-BA66-4576-B246-EA35BF983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40A9CC2-ED19-4B5E-88E6-5690677A7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C0ACC0-0CE5-4910-8E5C-5FADCB67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74787A-607F-4657-A22B-6D5C38AA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30B17E-7C6A-461E-ACBC-05C96B6FD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3731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A48BD7-0E97-4241-88E3-EA0FEA933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6591EE-7667-45FA-AF27-7CB4105E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802C07-932D-4717-98FE-E978D6FD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367E24-CD0E-4174-BE65-5447217E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EF9703-DC20-4B26-8290-D2AB13C2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8620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B74FB0-2CE0-48B8-AEF1-1465F7242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FDCB02C-E5E3-4D9A-9580-B78DCB850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EB308D-4A32-4CCB-88A4-9FB5A7740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CF9470-051F-4226-8A29-81E41BBF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9FD1ACD-B2D3-4F3F-86C6-7E627EDF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221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8D4669-89AA-4463-86DE-02450EBA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B279FA-1D7C-4B37-B329-AFFCE923C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9CAE145-6EE7-47FD-A8A7-1ABA4E153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C084A19-5726-42B6-8E2C-A7ED728F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835DB1-E1CE-4ACA-B2EF-CA3FEB8B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6E5E8E8-7C9B-4E0B-9129-DE5F3DE9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4181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CDCF10-2520-460E-96E4-5467FB3F6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574D15-81C2-4A09-AFAD-E69ECA927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AF0036-D8EC-414F-BD1F-C73E7AEF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DC552BF-96D9-446B-9E35-410A73F91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C6BF3B6-B3B6-42C1-B0BE-2E39601C0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AC8799E-9E97-4796-856C-47AAEC8B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7C47A2F-9D7B-4000-BFE7-8A87B2A69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6516411-49EB-4292-9084-B25EE403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175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F4D876-06C0-4A2E-B9BA-CBF66369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56DA69F-EE2D-409E-AAC5-FBB989FE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377617F-0D92-43AF-BBB7-7165FD57D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4C71C3C-E60A-4A99-9A84-32AB38EA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8632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0973226-3F0B-4D3C-8A7B-04F0DA02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9EA460A-CBE3-4FB6-8BBA-C5B66D986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6FCBAA-4BA5-4641-B38E-78578F19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414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28BE15-6641-4E07-9E05-EBF51D0B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8D8B36-E122-42D6-BD6A-25F4553B7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1A9408E-CE9D-4C7B-B941-82E0566F8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997D872-39EA-40DE-8678-F4AD7D20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64AA4DA-525D-4960-AA5E-D0148C04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F40C2E9-95F4-4464-B21E-5FC62409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580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A48BD7-0E97-4241-88E3-EA0FEA933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6591EE-7667-45FA-AF27-7CB4105E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802C07-932D-4717-98FE-E978D6FD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367E24-CD0E-4174-BE65-5447217E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EF9703-DC20-4B26-8290-D2AB13C2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4642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75F3C4-3641-4698-B90F-A3D9B5F79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3F20C2A-9F01-46FB-9BE2-A2E8DF940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6F04D-BA03-4042-B526-23C2F6EDB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BB19593-63F8-417D-BCF1-3186DD9D8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FABF49D-C704-40FE-A81E-B5B70E48A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EF4EC1-E003-48D5-9E9C-7184C189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7582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CC2F7F-2ED7-4FF0-A5E3-9F20C94E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BF0D551-DCFD-401D-B1F0-08EBDF240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DBD6D3-CBA3-475A-90E7-44004382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5D8C3E-03C5-46CB-B408-B483EA57E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8FCD59-5646-4C03-A80D-DE48B90B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6611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E73465F-6F7D-43F2-94C4-CC330C0A7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50E74C2-D22D-43DC-9EAF-A2C398821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A852DD-2774-4654-8E61-5BABF0041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64B5AE-2F05-4304-B1D5-3BD12CD5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3C9F97-28C3-430C-94CE-E8FB4EAE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315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EFC628-87BE-4E74-8413-6369FFFAB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0FCE343-F283-455C-A010-B28A06C5B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251EB5-93E8-445A-9E5E-BB1724E5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D8C36D-2970-4357-AD1A-8A1E5FC2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A894A7-AF08-47B2-83EB-B7F8A750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CB6F-4EBE-4B7D-B987-B73BEBF5C1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5840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1466B5-42C8-4203-8898-0A27CBC8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7E811A-1791-4012-892A-1B61B9756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B0E15D-A9E2-4220-94E9-401EEE852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E5CCC7-3601-45BF-8B11-5D9BCC41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5C74F0-C491-4CAE-98B5-E8E860C1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CB6F-4EBE-4B7D-B987-B73BEBF5C1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9889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605929-D7D8-41C2-8D5B-8C5670D1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F7B362-850C-4682-8CB0-296B2D974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1CBC9FD-0637-47FB-8890-FBAFC107D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4A6365-BEBF-459C-81B8-35F1031F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42E9BA-5C1C-42EB-A021-06DD65C1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CB6F-4EBE-4B7D-B987-B73BEBF5C1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5857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5304C7-8A3C-4732-B503-9B6352E53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8CE183-0F9B-4522-8DAD-5BB510B63C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65C31DC-DBCA-4AEA-A6DF-EABFE784C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5976E4-2526-492D-B70A-FE8C490E6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3A6655D-39F8-419E-B663-53469CA3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423D333-18C1-4FF3-B9CE-7F128FF1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CB6F-4EBE-4B7D-B987-B73BEBF5C1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815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2C3DAB-D13B-4E78-AC17-36CE5AAC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833A26-FAB9-4BA0-96AD-79323C2C6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B53ACDF-A806-461E-9067-71F21F4E7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476A179-C986-4A85-A15D-078065A2E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295852D-C060-4F6F-8980-78B287AB0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72AC93-A12B-4409-9FC7-7FCDB611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2DC246A-C377-4A17-8B4F-4786307E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3DD04E7-A8F3-4781-81F4-9933CD5E6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CB6F-4EBE-4B7D-B987-B73BEBF5C1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972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7BEC59-E809-4116-988F-C0CB51C1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20629C8-3ADB-40AE-AEB3-0A481D080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C067305-6C71-471C-A91A-CB444229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1F0D055-4E7A-45B0-815F-330F84C0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CB6F-4EBE-4B7D-B987-B73BEBF5C1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233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59FE4D6-68D3-411B-A499-863EE2F1D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78AC385-B385-469D-86B2-E40295E8E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C9ABC48-EB65-4219-B19E-3F4DD93E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CB6F-4EBE-4B7D-B987-B73BEBF5C1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784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B74FB0-2CE0-48B8-AEF1-1465F7242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FDCB02C-E5E3-4D9A-9580-B78DCB850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EB308D-4A32-4CCB-88A4-9FB5A7740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CF9470-051F-4226-8A29-81E41BBF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9FD1ACD-B2D3-4F3F-86C6-7E627EDF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7741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96D8EF-D0DF-463A-9722-BE66D3C09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8C2B7E-2E12-4BB0-AC64-94F7706C6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DED799-FC93-4270-9D09-AF1F3F966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A0E97F6-7D0C-4E8B-AB00-D08FD97F4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683877E-CEE5-44F5-AD63-6341011AB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BBE4E6C-93A1-4657-9AF3-4872F46A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CB6F-4EBE-4B7D-B987-B73BEBF5C1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5456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A461BA-9911-4ADD-8F46-0CB986D51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4A0563C-289B-4311-A813-45FD1A088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3FDA783-B66B-4997-B11E-715F4DF29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D35ED10-0E68-4611-85D2-0EFB99EF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8575F09-11BB-4999-9C1D-33D2A4C0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FB91A56-7C64-4504-903F-25701DE84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CB6F-4EBE-4B7D-B987-B73BEBF5C1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1424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74066A-26E0-4645-9E67-06B6F5B7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8C5C40B-F87E-4110-8346-A42B8D64A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07B0E9-E277-4C0F-9CC1-1BBB7C1CB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28F544-D854-410E-AF40-458A91F3F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474B6A-4EE0-4BF5-B89B-3ECD150D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CB6F-4EBE-4B7D-B987-B73BEBF5C1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7550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61BCEFC-52CA-450D-8E8B-5D937300C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8A2A2D8-956A-4B3C-B203-8055B4A4C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4D5561-EF38-4A3E-846E-CA24727AA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89195FF-B657-477F-80FD-DE93CD29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E1EC61-69FD-495C-8002-43B0A473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CB6F-4EBE-4B7D-B987-B73BEBF5C1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435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8D4669-89AA-4463-86DE-02450EBA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B279FA-1D7C-4B37-B329-AFFCE923C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9CAE145-6EE7-47FD-A8A7-1ABA4E153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C084A19-5726-42B6-8E2C-A7ED728F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835DB1-E1CE-4ACA-B2EF-CA3FEB8B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6E5E8E8-7C9B-4E0B-9129-DE5F3DE9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957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CDCF10-2520-460E-96E4-5467FB3F6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574D15-81C2-4A09-AFAD-E69ECA927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AF0036-D8EC-414F-BD1F-C73E7AEF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DC552BF-96D9-446B-9E35-410A73F91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C6BF3B6-B3B6-42C1-B0BE-2E39601C0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AC8799E-9E97-4796-856C-47AAEC8B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7C47A2F-9D7B-4000-BFE7-8A87B2A69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6516411-49EB-4292-9084-B25EE403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555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F4D876-06C0-4A2E-B9BA-CBF66369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56DA69F-EE2D-409E-AAC5-FBB989FE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377617F-0D92-43AF-BBB7-7165FD57D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4C71C3C-E60A-4A99-9A84-32AB38EA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183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0973226-3F0B-4D3C-8A7B-04F0DA02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9EA460A-CBE3-4FB6-8BBA-C5B66D986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B6FCBAA-4BA5-4641-B38E-78578F19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52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28BE15-6641-4E07-9E05-EBF51D0B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8D8B36-E122-42D6-BD6A-25F4553B7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1A9408E-CE9D-4C7B-B941-82E0566F8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997D872-39EA-40DE-8678-F4AD7D20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64AA4DA-525D-4960-AA5E-D0148C04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F40C2E9-95F4-4464-B21E-5FC62409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63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75F3C4-3641-4698-B90F-A3D9B5F79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3F20C2A-9F01-46FB-9BE2-A2E8DF940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6F04D-BA03-4042-B526-23C2F6EDB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BB19593-63F8-417D-BCF1-3186DD9D8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12.11.2019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FABF49D-C704-40FE-A81E-B5B70E48A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Ina Toppari, toiminnanjohtaja Eläinten terveys ETT ry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EF4EC1-E003-48D5-9E9C-7184C189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514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88E1664-D14A-4CCD-AB60-3E5C5B6A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55A20D-B255-418A-B4A9-0942018A8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A74C70-D523-44CA-8F1F-92448CABE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12.11.2019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691ACA-87EE-44B7-8A8D-CDA461545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Ina Toppari, toiminnanjohtaja Eläinten terveys ETT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E7ED0A-1474-4B0B-A048-3BE564D13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001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88E1664-D14A-4CCD-AB60-3E5C5B6A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55A20D-B255-418A-B4A9-0942018A8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A74C70-D523-44CA-8F1F-92448CABE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12.11.2019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691ACA-87EE-44B7-8A8D-CDA461545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Ina Toppari, toiminnanjohtaja Eläinten terveys ETT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E7ED0A-1474-4B0B-A048-3BE564D13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3D66B-4E49-40AA-90A9-EF859576ED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328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2D9DB6C-CFB3-4102-9A73-8B1C3DCC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3C7BE83-5674-488D-ACBA-4ADB232E0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C57E37-ABC1-42CC-AF11-0B8A99E93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12.11.2019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ADF80B-9D1C-4EFE-BE1E-BD92E9C18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Ina Toppari, toiminnanjohtaja Eläinten terveys ETT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88E2C1-04E6-4C21-8659-7D676D28E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7CB6F-4EBE-4B7D-B987-B73BEBF5C1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97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kariav-annat.blogspot.com/2011/05/ai-nou.html" TargetMode="External"/><Relationship Id="rId3" Type="http://schemas.openxmlformats.org/officeDocument/2006/relationships/image" Target="../media/image28.jpg"/><Relationship Id="rId7" Type="http://schemas.openxmlformats.org/officeDocument/2006/relationships/image" Target="../media/image30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xnio.com/fi/maailman-liput/lippu-tanska" TargetMode="Externa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svg"/><Relationship Id="rId18" Type="http://schemas.openxmlformats.org/officeDocument/2006/relationships/hyperlink" Target="https://pixnio.com/fi/maailman-liput/lippu-tanska" TargetMode="External"/><Relationship Id="rId3" Type="http://schemas.openxmlformats.org/officeDocument/2006/relationships/image" Target="../media/image3.jpg"/><Relationship Id="rId21" Type="http://schemas.openxmlformats.org/officeDocument/2006/relationships/image" Target="../media/image41.png"/><Relationship Id="rId7" Type="http://schemas.openxmlformats.org/officeDocument/2006/relationships/image" Target="../media/image34.svg"/><Relationship Id="rId12" Type="http://schemas.openxmlformats.org/officeDocument/2006/relationships/image" Target="../media/image38.png"/><Relationship Id="rId17" Type="http://schemas.microsoft.com/office/2007/relationships/hdphoto" Target="../media/hdphoto1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20" Type="http://schemas.openxmlformats.org/officeDocument/2006/relationships/hyperlink" Target="https://fi.wiktionary.org/wiki/Saksa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7.svg"/><Relationship Id="rId5" Type="http://schemas.openxmlformats.org/officeDocument/2006/relationships/image" Target="../media/image32.svg"/><Relationship Id="rId15" Type="http://schemas.openxmlformats.org/officeDocument/2006/relationships/hyperlink" Target="http://kariav-annat.blogspot.com/2011/05/ai-nou.html" TargetMode="External"/><Relationship Id="rId10" Type="http://schemas.openxmlformats.org/officeDocument/2006/relationships/image" Target="../media/image15.png"/><Relationship Id="rId19" Type="http://schemas.openxmlformats.org/officeDocument/2006/relationships/image" Target="../media/image40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30.jpg"/><Relationship Id="rId22" Type="http://schemas.openxmlformats.org/officeDocument/2006/relationships/hyperlink" Target="http://fi.wikipedia.org/wiki/Espa%C3%B1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tt.f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3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820E4D-CC08-404F-86BF-1FB570A24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92" y="914400"/>
            <a:ext cx="9916358" cy="3113589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Vastuullisen lihan Suomi –seminaari 20.1.2019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279144-EB07-4807-ADBB-7B335CBDE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3840"/>
            <a:ext cx="9144000" cy="1655762"/>
          </a:xfrm>
        </p:spPr>
        <p:txBody>
          <a:bodyPr>
            <a:normAutofit/>
          </a:bodyPr>
          <a:lstStyle/>
          <a:p>
            <a:r>
              <a:rPr lang="fi-FI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Ina Toppari</a:t>
            </a:r>
          </a:p>
          <a:p>
            <a:r>
              <a:rPr lang="fi-FI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Toiminnanjohtaja, </a:t>
            </a:r>
            <a:br>
              <a:rPr lang="fi-FI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fi-FI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Eläinten terveys ETT ry</a:t>
            </a:r>
          </a:p>
        </p:txBody>
      </p:sp>
    </p:spTree>
    <p:extLst>
      <p:ext uri="{BB962C8B-B14F-4D97-AF65-F5344CB8AC3E}">
        <p14:creationId xmlns:p14="http://schemas.microsoft.com/office/powerpoint/2010/main" val="3434631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4D682CFD-F6E4-44E9-BF77-142C4899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/>
              <a:t>Mitä on eläimen hyvinvointi?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02DBC2B2-AEBA-48E8-8081-E0FF58CCF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92" y="1690687"/>
            <a:ext cx="5575892" cy="48021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Kokemus omasta psyykkisestä ja fyysisestä olotilasta </a:t>
            </a:r>
          </a:p>
          <a:p>
            <a:pPr>
              <a:spcBef>
                <a:spcPts val="0"/>
              </a:spcBef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Voi vaihdella hyvästä huonoon</a:t>
            </a:r>
          </a:p>
          <a:p>
            <a:pPr>
              <a:spcBef>
                <a:spcPts val="0"/>
              </a:spcBef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Ratkaisevaa sopeutuminen</a:t>
            </a:r>
          </a:p>
          <a:p>
            <a:pPr lvl="1">
              <a:spcBef>
                <a:spcPts val="0"/>
              </a:spcBef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Sopeutumattomuudesta voi seurata stressiä, käytöshäiriöitä ja haittaa terveydelle. 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Pito-olosuhteet, hoito, eläinjalostus</a:t>
            </a:r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9EC1B3C-3B3D-4077-B185-21A2244EC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71" r="9639" b="-3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87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4">
            <a:extLst>
              <a:ext uri="{FF2B5EF4-FFF2-40B4-BE49-F238E27FC236}">
                <a16:creationId xmlns:a16="http://schemas.microsoft.com/office/drawing/2014/main" id="{D5CBD55B-BB83-4431-AFAC-8DD9807A46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547680"/>
              </p:ext>
            </p:extLst>
          </p:nvPr>
        </p:nvGraphicFramePr>
        <p:xfrm>
          <a:off x="5937813" y="2986269"/>
          <a:ext cx="6254187" cy="3871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9D145100-6069-4695-9D46-DA1EB4CA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62540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Vastuullinen lihasiipikarjatuotanto: hyvinvointi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63BF2D-7EA4-4F40-97BC-3D0338FB5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301"/>
            <a:ext cx="5944565" cy="4299661"/>
          </a:xfrm>
        </p:spPr>
        <p:txBody>
          <a:bodyPr/>
          <a:lstStyle/>
          <a:p>
            <a:r>
              <a:rPr lang="fi-FI" sz="3200" dirty="0"/>
              <a:t>Tuottajien ammattitaito, ”lintusilmä”</a:t>
            </a:r>
          </a:p>
          <a:p>
            <a:r>
              <a:rPr lang="fi-FI" sz="3200" dirty="0"/>
              <a:t>Dokumentointi</a:t>
            </a:r>
          </a:p>
          <a:p>
            <a:pPr lvl="1"/>
            <a:r>
              <a:rPr lang="fi-FI" sz="2800" b="1" dirty="0"/>
              <a:t>Jalkapohjapisteet</a:t>
            </a:r>
          </a:p>
          <a:p>
            <a:pPr lvl="1"/>
            <a:r>
              <a:rPr lang="fi-FI" sz="2800" dirty="0"/>
              <a:t>Poistuma</a:t>
            </a:r>
          </a:p>
          <a:p>
            <a:pPr lvl="1"/>
            <a:r>
              <a:rPr lang="fi-FI" sz="2800" dirty="0"/>
              <a:t>Hylkäykset</a:t>
            </a:r>
          </a:p>
          <a:p>
            <a:pPr lvl="1"/>
            <a:r>
              <a:rPr lang="fi-FI" sz="2800" dirty="0"/>
              <a:t>Kokonaisen viljan </a:t>
            </a:r>
            <a:br>
              <a:rPr lang="fi-FI" sz="2800" dirty="0"/>
            </a:br>
            <a:r>
              <a:rPr lang="fi-FI" sz="2800" dirty="0"/>
              <a:t>käyttö ruokinnassa</a:t>
            </a:r>
          </a:p>
        </p:txBody>
      </p:sp>
      <p:pic>
        <p:nvPicPr>
          <p:cNvPr id="8" name="Sisällön paikkamerkki 5">
            <a:extLst>
              <a:ext uri="{FF2B5EF4-FFF2-40B4-BE49-F238E27FC236}">
                <a16:creationId xmlns:a16="http://schemas.microsoft.com/office/drawing/2014/main" id="{F9EB3256-2521-4880-A29E-3098F0CC70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1" t="21970" r="5220"/>
          <a:stretch/>
        </p:blipFill>
        <p:spPr>
          <a:xfrm>
            <a:off x="8000740" y="628689"/>
            <a:ext cx="4191260" cy="2357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311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4D682CFD-F6E4-44E9-BF77-142C4899E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Laatuvastuu – kansallinen laatujärjestelmä sianlihantuotannolle</a:t>
            </a:r>
          </a:p>
        </p:txBody>
      </p:sp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B2B6964C-79B6-48B1-B714-91DA3553FB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21" y="1690688"/>
            <a:ext cx="4949579" cy="4351338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DAC18DD-1652-4BE2-B5E9-36CA79B2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899032"/>
            <a:ext cx="5181600" cy="4351338"/>
          </a:xfrm>
        </p:spPr>
        <p:txBody>
          <a:bodyPr/>
          <a:lstStyle/>
          <a:p>
            <a:r>
              <a:rPr lang="fi-FI" dirty="0"/>
              <a:t>Ruokaviraston hyväksymä ja tarkastama laatujärjestelmä vuodesta 2013</a:t>
            </a:r>
          </a:p>
          <a:p>
            <a:r>
              <a:rPr lang="fi-FI" dirty="0"/>
              <a:t>Suomen (ja tietääksemme Euroopan) ainoa</a:t>
            </a:r>
          </a:p>
          <a:p>
            <a:r>
              <a:rPr lang="fi-FI" dirty="0"/>
              <a:t>Suunnitteilla myös naudoille</a:t>
            </a:r>
          </a:p>
        </p:txBody>
      </p:sp>
    </p:spTree>
    <p:extLst>
      <p:ext uri="{BB962C8B-B14F-4D97-AF65-F5344CB8AC3E}">
        <p14:creationId xmlns:p14="http://schemas.microsoft.com/office/powerpoint/2010/main" val="400424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692C1-3B28-44E1-A9B7-B2E555AA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kansallisen lainsäädännön korkea vaatimustaso</a:t>
            </a:r>
          </a:p>
        </p:txBody>
      </p:sp>
      <p:pic>
        <p:nvPicPr>
          <p:cNvPr id="6" name="Sisällön paikkamerkki 5" descr="Kuva, joka sisältää kohteen sisä, rakennus, puinen, jyrsijä&#10;&#10;Kuvaus luotu automaattisesti">
            <a:extLst>
              <a:ext uri="{FF2B5EF4-FFF2-40B4-BE49-F238E27FC236}">
                <a16:creationId xmlns:a16="http://schemas.microsoft.com/office/drawing/2014/main" id="{4BE613EC-A83D-450F-B318-2AF46305B6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0868"/>
            <a:ext cx="4929610" cy="3697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isällön paikkamerkki 9" descr="Kuva, joka sisältää kohteen sisä, rakennus, keittiö, pieni&#10;&#10;Kuvaus luotu automaattisesti">
            <a:extLst>
              <a:ext uri="{FF2B5EF4-FFF2-40B4-BE49-F238E27FC236}">
                <a16:creationId xmlns:a16="http://schemas.microsoft.com/office/drawing/2014/main" id="{A47F8F5B-850E-46BE-9E24-6B5AA67B73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r="5086"/>
          <a:stretch/>
        </p:blipFill>
        <p:spPr>
          <a:xfrm>
            <a:off x="6424192" y="1940867"/>
            <a:ext cx="4929610" cy="3697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uva 1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D62C3FB4-D09A-490D-9DA2-D286E9FBF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76132" y="2074485"/>
            <a:ext cx="993031" cy="749738"/>
          </a:xfrm>
          <a:prstGeom prst="rect">
            <a:avLst/>
          </a:prstGeom>
        </p:spPr>
      </p:pic>
      <p:pic>
        <p:nvPicPr>
          <p:cNvPr id="14" name="Kuva 13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B89C884-01F7-4DEA-95BC-E26DCEC730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620961" y="2131018"/>
            <a:ext cx="1134077" cy="6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32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4D682CFD-F6E4-44E9-BF77-142C4899E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Sisällön paikkamerkki 2" descr="Possu">
            <a:extLst>
              <a:ext uri="{FF2B5EF4-FFF2-40B4-BE49-F238E27FC236}">
                <a16:creationId xmlns:a16="http://schemas.microsoft.com/office/drawing/2014/main" id="{8B17EB0C-EC48-4155-A255-61629734E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8845" y="3553037"/>
            <a:ext cx="2174111" cy="2174111"/>
          </a:xfrm>
        </p:spPr>
      </p:pic>
      <p:pic>
        <p:nvPicPr>
          <p:cNvPr id="6" name="Sisällön paikkamerkki 2" descr="Possu">
            <a:extLst>
              <a:ext uri="{FF2B5EF4-FFF2-40B4-BE49-F238E27FC236}">
                <a16:creationId xmlns:a16="http://schemas.microsoft.com/office/drawing/2014/main" id="{6B7D5625-0EB2-489E-95BB-D7ABB91B5F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3032" y="3553037"/>
            <a:ext cx="2174111" cy="2174111"/>
          </a:xfrm>
          <a:prstGeom prst="rect">
            <a:avLst/>
          </a:prstGeom>
        </p:spPr>
      </p:pic>
      <p:pic>
        <p:nvPicPr>
          <p:cNvPr id="7" name="Sisällön paikkamerkki 2" descr="Possu">
            <a:extLst>
              <a:ext uri="{FF2B5EF4-FFF2-40B4-BE49-F238E27FC236}">
                <a16:creationId xmlns:a16="http://schemas.microsoft.com/office/drawing/2014/main" id="{2E5564AD-CA6A-4989-BC04-F2FA7B4BD4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67376" y="3553036"/>
            <a:ext cx="2174111" cy="2174111"/>
          </a:xfrm>
          <a:prstGeom prst="rect">
            <a:avLst/>
          </a:prstGeom>
        </p:spPr>
      </p:pic>
      <p:pic>
        <p:nvPicPr>
          <p:cNvPr id="10" name="Sisällön paikkamerkki 2" descr="Possu">
            <a:extLst>
              <a:ext uri="{FF2B5EF4-FFF2-40B4-BE49-F238E27FC236}">
                <a16:creationId xmlns:a16="http://schemas.microsoft.com/office/drawing/2014/main" id="{BD1A2FE0-0034-455E-88C4-D12659F9D0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61721" y="3553037"/>
            <a:ext cx="2174111" cy="2174111"/>
          </a:xfrm>
          <a:prstGeom prst="rect">
            <a:avLst/>
          </a:prstGeom>
        </p:spPr>
      </p:pic>
      <p:pic>
        <p:nvPicPr>
          <p:cNvPr id="13" name="Kuva 12" descr="Neula">
            <a:extLst>
              <a:ext uri="{FF2B5EF4-FFF2-40B4-BE49-F238E27FC236}">
                <a16:creationId xmlns:a16="http://schemas.microsoft.com/office/drawing/2014/main" id="{B76CA26B-BB7F-442E-A8DD-76DD8EFF3F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93191" y="3714593"/>
            <a:ext cx="804717" cy="804717"/>
          </a:xfrm>
          <a:prstGeom prst="rect">
            <a:avLst/>
          </a:prstGeom>
        </p:spPr>
      </p:pic>
      <p:pic>
        <p:nvPicPr>
          <p:cNvPr id="14" name="Kuva 13" descr="Neula">
            <a:extLst>
              <a:ext uri="{FF2B5EF4-FFF2-40B4-BE49-F238E27FC236}">
                <a16:creationId xmlns:a16="http://schemas.microsoft.com/office/drawing/2014/main" id="{BBF4B433-8E71-4CCD-B6B9-84C88C2A72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53916" y="3304963"/>
            <a:ext cx="1175221" cy="1175221"/>
          </a:xfrm>
          <a:prstGeom prst="rect">
            <a:avLst/>
          </a:prstGeom>
        </p:spPr>
      </p:pic>
      <p:pic>
        <p:nvPicPr>
          <p:cNvPr id="15" name="Kuva 14" descr="Neula">
            <a:extLst>
              <a:ext uri="{FF2B5EF4-FFF2-40B4-BE49-F238E27FC236}">
                <a16:creationId xmlns:a16="http://schemas.microsoft.com/office/drawing/2014/main" id="{5AD3F22F-9375-4382-A955-443DD702D4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30438" y="3000638"/>
            <a:ext cx="1567613" cy="1567613"/>
          </a:xfrm>
          <a:prstGeom prst="rect">
            <a:avLst/>
          </a:prstGeom>
        </p:spPr>
      </p:pic>
      <p:pic>
        <p:nvPicPr>
          <p:cNvPr id="16" name="Kuva 15" descr="Neula">
            <a:extLst>
              <a:ext uri="{FF2B5EF4-FFF2-40B4-BE49-F238E27FC236}">
                <a16:creationId xmlns:a16="http://schemas.microsoft.com/office/drawing/2014/main" id="{885C46A2-D58B-40CE-9BBE-A05DF05416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79771" y="2243087"/>
            <a:ext cx="2343116" cy="2343116"/>
          </a:xfrm>
          <a:prstGeom prst="rect">
            <a:avLst/>
          </a:prstGeom>
        </p:spPr>
      </p:pic>
      <p:pic>
        <p:nvPicPr>
          <p:cNvPr id="17" name="Kuva 1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990FE275-8DC2-4E92-8539-4473E5497E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787479" y="5380544"/>
            <a:ext cx="1134077" cy="69320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8" name="Kuva 1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F1DFFD8-3455-4A2E-874E-533BAFFCB7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4313729" y="5324011"/>
            <a:ext cx="993031" cy="749738"/>
          </a:xfrm>
          <a:prstGeom prst="rect">
            <a:avLst/>
          </a:prstGeom>
        </p:spPr>
      </p:pic>
      <p:pic>
        <p:nvPicPr>
          <p:cNvPr id="20" name="Kuva 19" descr="Kuva, joka sisältää kohteen ruoka&#10;&#10;Kuvaus luotu automaattisesti">
            <a:extLst>
              <a:ext uri="{FF2B5EF4-FFF2-40B4-BE49-F238E27FC236}">
                <a16:creationId xmlns:a16="http://schemas.microsoft.com/office/drawing/2014/main" id="{1E73C01B-4106-4809-8DCD-8B8C6322723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6757916" y="5380544"/>
            <a:ext cx="1108800" cy="665280"/>
          </a:xfrm>
          <a:prstGeom prst="rect">
            <a:avLst/>
          </a:prstGeom>
        </p:spPr>
      </p:pic>
      <p:pic>
        <p:nvPicPr>
          <p:cNvPr id="23" name="Kuva 2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0F97615D-727D-4E13-B17B-E49323329CD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9136492" y="5380544"/>
            <a:ext cx="1190625" cy="790575"/>
          </a:xfrm>
          <a:prstGeom prst="rect">
            <a:avLst/>
          </a:prstGeom>
        </p:spPr>
      </p:pic>
      <p:sp>
        <p:nvSpPr>
          <p:cNvPr id="25" name="Tekstiruutu 24">
            <a:extLst>
              <a:ext uri="{FF2B5EF4-FFF2-40B4-BE49-F238E27FC236}">
                <a16:creationId xmlns:a16="http://schemas.microsoft.com/office/drawing/2014/main" id="{921EFA6C-DE78-41AD-B7AE-4EC5055555E7}"/>
              </a:ext>
            </a:extLst>
          </p:cNvPr>
          <p:cNvSpPr txBox="1"/>
          <p:nvPr/>
        </p:nvSpPr>
        <p:spPr>
          <a:xfrm>
            <a:off x="1506848" y="3109066"/>
            <a:ext cx="143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323237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19,3 mg/PCU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894F77CC-24FB-4C05-9A05-C622714BF0DA}"/>
              </a:ext>
            </a:extLst>
          </p:cNvPr>
          <p:cNvSpPr txBox="1"/>
          <p:nvPr/>
        </p:nvSpPr>
        <p:spPr>
          <a:xfrm>
            <a:off x="3713768" y="3184687"/>
            <a:ext cx="1621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algn="ctr"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323237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39,4 mg/PCU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98AABDB0-5181-4A8B-AE7F-039715790D81}"/>
              </a:ext>
            </a:extLst>
          </p:cNvPr>
          <p:cNvSpPr txBox="1"/>
          <p:nvPr/>
        </p:nvSpPr>
        <p:spPr>
          <a:xfrm>
            <a:off x="6317179" y="3234359"/>
            <a:ext cx="1567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algn="ctr"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323237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89,0 mg/PCU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EC1168B2-D1F1-4595-BE21-4A420B8B7F76}"/>
              </a:ext>
            </a:extLst>
          </p:cNvPr>
          <p:cNvSpPr txBox="1"/>
          <p:nvPr/>
        </p:nvSpPr>
        <p:spPr>
          <a:xfrm>
            <a:off x="8802842" y="3304963"/>
            <a:ext cx="1435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algn="ctr"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323237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230 mg/PCU</a:t>
            </a:r>
          </a:p>
        </p:txBody>
      </p:sp>
    </p:spTree>
    <p:extLst>
      <p:ext uri="{BB962C8B-B14F-4D97-AF65-F5344CB8AC3E}">
        <p14:creationId xmlns:p14="http://schemas.microsoft.com/office/powerpoint/2010/main" val="848280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4D682CFD-F6E4-44E9-BF77-142C4899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43" y="365125"/>
            <a:ext cx="11250114" cy="942773"/>
          </a:xfrm>
        </p:spPr>
        <p:txBody>
          <a:bodyPr>
            <a:normAutofit/>
          </a:bodyPr>
          <a:lstStyle/>
          <a:p>
            <a:pPr algn="ctr"/>
            <a:r>
              <a:rPr lang="fi-FI" sz="3600" dirty="0"/>
              <a:t>Suomalaista tuotantoeläintä lääkitään vähän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6F569F1-F84A-480E-A49F-4BE8FB23C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6" t="10679"/>
          <a:stretch/>
        </p:blipFill>
        <p:spPr>
          <a:xfrm>
            <a:off x="470943" y="1497794"/>
            <a:ext cx="5571267" cy="385941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4989E3E-8D6F-4D9A-B4EC-69C3FFAC77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6"/>
          <a:stretch/>
        </p:blipFill>
        <p:spPr>
          <a:xfrm>
            <a:off x="6042210" y="1442835"/>
            <a:ext cx="5889107" cy="396933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A9656E0-E1FC-4CF4-BEB8-DCF71E6EF31F}"/>
              </a:ext>
            </a:extLst>
          </p:cNvPr>
          <p:cNvSpPr txBox="1"/>
          <p:nvPr/>
        </p:nvSpPr>
        <p:spPr>
          <a:xfrm>
            <a:off x="3240911" y="5717894"/>
            <a:ext cx="386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323237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Lähde: ESVAC-raportti 2019</a:t>
            </a: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52C5C08E-9249-496D-BCBA-B9C867A7D257}"/>
              </a:ext>
            </a:extLst>
          </p:cNvPr>
          <p:cNvSpPr/>
          <p:nvPr/>
        </p:nvSpPr>
        <p:spPr>
          <a:xfrm>
            <a:off x="7537528" y="3729460"/>
            <a:ext cx="400692" cy="13767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92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3">
            <a:extLst>
              <a:ext uri="{FF2B5EF4-FFF2-40B4-BE49-F238E27FC236}">
                <a16:creationId xmlns:a16="http://schemas.microsoft.com/office/drawing/2014/main" id="{AD646C8D-DC26-470A-8D91-3D149A8A06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375366"/>
              </p:ext>
            </p:extLst>
          </p:nvPr>
        </p:nvGraphicFramePr>
        <p:xfrm>
          <a:off x="1234104" y="208722"/>
          <a:ext cx="7438556" cy="5780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llipsi 7">
            <a:extLst>
              <a:ext uri="{FF2B5EF4-FFF2-40B4-BE49-F238E27FC236}">
                <a16:creationId xmlns:a16="http://schemas.microsoft.com/office/drawing/2014/main" id="{9B8067BA-7D3D-4776-8422-8C574906238F}"/>
              </a:ext>
            </a:extLst>
          </p:cNvPr>
          <p:cNvSpPr/>
          <p:nvPr/>
        </p:nvSpPr>
        <p:spPr>
          <a:xfrm>
            <a:off x="2790334" y="5448694"/>
            <a:ext cx="593889" cy="358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9CF68560-FD18-4789-8673-D29F68078FAE}"/>
              </a:ext>
            </a:extLst>
          </p:cNvPr>
          <p:cNvCxnSpPr>
            <a:cxnSpLocks/>
          </p:cNvCxnSpPr>
          <p:nvPr/>
        </p:nvCxnSpPr>
        <p:spPr>
          <a:xfrm flipH="1" flipV="1">
            <a:off x="3087279" y="5090476"/>
            <a:ext cx="1" cy="3582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ruutu 16">
            <a:extLst>
              <a:ext uri="{FF2B5EF4-FFF2-40B4-BE49-F238E27FC236}">
                <a16:creationId xmlns:a16="http://schemas.microsoft.com/office/drawing/2014/main" id="{EB13F42A-6AF0-48FE-9EDB-7E23BAB10710}"/>
              </a:ext>
            </a:extLst>
          </p:cNvPr>
          <p:cNvSpPr txBox="1"/>
          <p:nvPr/>
        </p:nvSpPr>
        <p:spPr>
          <a:xfrm rot="803739">
            <a:off x="8001000" y="876336"/>
            <a:ext cx="3369366" cy="1569660"/>
          </a:xfrm>
          <a:prstGeom prst="wedgeRectCallout">
            <a:avLst>
              <a:gd name="adj1" fmla="val -32953"/>
              <a:gd name="adj2" fmla="val 95383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3232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Broilereita ei ole Suomessa lääkitty antibiootein kymmeneen vuoteen</a:t>
            </a:r>
          </a:p>
        </p:txBody>
      </p:sp>
    </p:spTree>
    <p:extLst>
      <p:ext uri="{BB962C8B-B14F-4D97-AF65-F5344CB8AC3E}">
        <p14:creationId xmlns:p14="http://schemas.microsoft.com/office/powerpoint/2010/main" val="371526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4D682CFD-F6E4-44E9-BF77-142C4899E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Kotieläinelinkeinon toimet antibioottiresistenssin torjunnassa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02DBC2B2-AEBA-48E8-8081-E0FF58CCF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Eläinterveyden ylläpitäminen sekä tilatasolla että tuontien yhteydessä</a:t>
            </a:r>
          </a:p>
          <a:p>
            <a:pPr lvl="2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Vapaaehtoinen ja systemaattinen  tautivastustus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Lääkitystarpeen alentaminen terveydenhuollon keinoin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Antibiootteja pääasiassa yksilölääkityksin ja varmistettuun diagnoosiin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Sika ja siipikarja: ihmisten hoidossa kriittisten antibioottien käyttökielto v. 2019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Koulutus vastuullisesta antibioottien käytöstä yhteistyössä Ruokaviraston kanssa</a:t>
            </a: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73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820E4D-CC08-404F-86BF-1FB570A24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92" y="914401"/>
            <a:ext cx="9916358" cy="2037144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Kiitos!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279144-EB07-4807-ADBB-7B335CBDE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06187"/>
            <a:ext cx="9144000" cy="2873415"/>
          </a:xfrm>
        </p:spPr>
        <p:txBody>
          <a:bodyPr>
            <a:normAutofit/>
          </a:bodyPr>
          <a:lstStyle/>
          <a:p>
            <a:pPr algn="l"/>
            <a:r>
              <a:rPr lang="fi-FI" sz="36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www.ett.fi</a:t>
            </a:r>
            <a:endParaRPr lang="fi-FI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fi-FI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Facebook: Eläinten terveys ETT ry</a:t>
            </a:r>
          </a:p>
          <a:p>
            <a:pPr algn="l"/>
            <a:r>
              <a:rPr lang="fi-FI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Twitter: </a:t>
            </a:r>
            <a:r>
              <a:rPr lang="fi-FI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AnimalHealthETT</a:t>
            </a:r>
            <a:endParaRPr lang="fi-FI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9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4D682CFD-F6E4-44E9-BF77-142C4899E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latin typeface="Calibri" panose="020F0502020204030204" pitchFamily="34" charset="0"/>
                <a:cs typeface="Calibri" panose="020F0502020204030204" pitchFamily="34" charset="0"/>
              </a:rPr>
              <a:t>Vastuullisuus elintarviketuotannossa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02DBC2B2-AEBA-48E8-8081-E0FF58CCF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Vastuullinen tuote on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jäljitettävä ja alkuperämerkitty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tuore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turvallinen</a:t>
            </a: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Vastuullinen ruokaketju huolehtii 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ihmisten, eläinten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ja ympäristön hyvinvoinnista.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866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4D682CFD-F6E4-44E9-BF77-142C4899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Vastuullisuuden osatekijät elintarviketuotannossa</a:t>
            </a:r>
          </a:p>
        </p:txBody>
      </p:sp>
      <p:graphicFrame>
        <p:nvGraphicFramePr>
          <p:cNvPr id="11" name="Sisällön paikkamerkki 8">
            <a:extLst>
              <a:ext uri="{FF2B5EF4-FFF2-40B4-BE49-F238E27FC236}">
                <a16:creationId xmlns:a16="http://schemas.microsoft.com/office/drawing/2014/main" id="{BA486685-F8B1-4B0E-8AB0-32FE5389CA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862311"/>
              </p:ext>
            </p:extLst>
          </p:nvPr>
        </p:nvGraphicFramePr>
        <p:xfrm>
          <a:off x="567159" y="1863524"/>
          <a:ext cx="10880203" cy="4757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50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66E29D-E9F8-4F18-9BD0-C0345768C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Vastuullinen eläintuotanto: kansanterveys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8F9471-E2A4-4DFA-8B70-6253D0BA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560"/>
            <a:ext cx="10515600" cy="4695404"/>
          </a:xfrm>
        </p:spPr>
        <p:txBody>
          <a:bodyPr/>
          <a:lstStyle/>
          <a:p>
            <a:r>
              <a:rPr lang="fi-FI" dirty="0"/>
              <a:t>Lakisääteinen salmonellavalvontaohjelma sioille, naudoille ja siipikarjalle</a:t>
            </a:r>
          </a:p>
          <a:p>
            <a:pPr lvl="1"/>
            <a:r>
              <a:rPr lang="fi-FI" dirty="0"/>
              <a:t>Lisäksi elinkeinon omia tutkimusvaatimuksia mm. eläinten tuonnissa ja tilojen välisessä eläinkaupassa</a:t>
            </a:r>
          </a:p>
          <a:p>
            <a:r>
              <a:rPr lang="fi-FI" dirty="0"/>
              <a:t>Siipikarjan kampylobakteerin valvontaohjelma</a:t>
            </a:r>
          </a:p>
          <a:p>
            <a:pPr lvl="1"/>
            <a:r>
              <a:rPr lang="fi-FI" dirty="0"/>
              <a:t>Vuoden keskiarvo Suomessa jopa alle 5 %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6EFAF3B-0AC7-4820-8206-C2A1DAE7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891" y="4081806"/>
            <a:ext cx="6086675" cy="277619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452B643D-9437-4F6C-8639-9093542879B6}"/>
              </a:ext>
            </a:extLst>
          </p:cNvPr>
          <p:cNvSpPr txBox="1"/>
          <p:nvPr/>
        </p:nvSpPr>
        <p:spPr>
          <a:xfrm>
            <a:off x="8902046" y="6519446"/>
            <a:ext cx="3289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3232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Kuva: Zoonoosikeskus/Ruokavirasto</a:t>
            </a:r>
          </a:p>
        </p:txBody>
      </p:sp>
    </p:spTree>
    <p:extLst>
      <p:ext uri="{BB962C8B-B14F-4D97-AF65-F5344CB8AC3E}">
        <p14:creationId xmlns:p14="http://schemas.microsoft.com/office/powerpoint/2010/main" val="115415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4D682CFD-F6E4-44E9-BF77-142C4899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0938"/>
          </a:xfrm>
        </p:spPr>
        <p:txBody>
          <a:bodyPr/>
          <a:lstStyle/>
          <a:p>
            <a:r>
              <a:rPr lang="fi-FI" dirty="0"/>
              <a:t>Eläinterveydenhuollon peruspilarit</a:t>
            </a:r>
          </a:p>
        </p:txBody>
      </p:sp>
      <p:graphicFrame>
        <p:nvGraphicFramePr>
          <p:cNvPr id="2" name="Sisällön paikkamerkki 1">
            <a:extLst>
              <a:ext uri="{FF2B5EF4-FFF2-40B4-BE49-F238E27FC236}">
                <a16:creationId xmlns:a16="http://schemas.microsoft.com/office/drawing/2014/main" id="{4B9BA335-1A79-4C53-8DC3-644FC49993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54019"/>
          <a:ext cx="10515600" cy="466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778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4D682CFD-F6E4-44E9-BF77-142C4899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4000" dirty="0"/>
              <a:t>Eläinterveydenhuolto vastuullisuuden perustana</a:t>
            </a:r>
          </a:p>
        </p:txBody>
      </p:sp>
      <p:pic>
        <p:nvPicPr>
          <p:cNvPr id="11" name="Kuva 10" descr="Possu">
            <a:extLst>
              <a:ext uri="{FF2B5EF4-FFF2-40B4-BE49-F238E27FC236}">
                <a16:creationId xmlns:a16="http://schemas.microsoft.com/office/drawing/2014/main" id="{72945919-C764-490E-B233-70A0D35E9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33551" y="1573583"/>
            <a:ext cx="2278709" cy="2278709"/>
          </a:xfrm>
          <a:prstGeom prst="rect">
            <a:avLst/>
          </a:prstGeom>
        </p:spPr>
      </p:pic>
      <p:pic>
        <p:nvPicPr>
          <p:cNvPr id="23" name="Sisällön paikkamerkki 2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FFD18CC6-95C1-4911-AAAE-D637F8BD5B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41" y="3903628"/>
            <a:ext cx="3876269" cy="1563013"/>
          </a:xfrm>
          <a:prstGeom prst="rect">
            <a:avLst/>
          </a:prstGeom>
        </p:spPr>
      </p:pic>
      <p:pic>
        <p:nvPicPr>
          <p:cNvPr id="13" name="Kuva 12" descr="Lehmä">
            <a:extLst>
              <a:ext uri="{FF2B5EF4-FFF2-40B4-BE49-F238E27FC236}">
                <a16:creationId xmlns:a16="http://schemas.microsoft.com/office/drawing/2014/main" id="{C621D7EE-A990-4B2D-90D9-4A4FCC6F6B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89091" y="1757913"/>
            <a:ext cx="2145715" cy="2145715"/>
          </a:xfrm>
          <a:prstGeom prst="rect">
            <a:avLst/>
          </a:prstGeom>
        </p:spPr>
      </p:pic>
      <p:pic>
        <p:nvPicPr>
          <p:cNvPr id="25" name="Kuva 2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D304926-9AF5-4559-9BB3-15D4A978D1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63" y="3852292"/>
            <a:ext cx="3600000" cy="16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6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4D682CFD-F6E4-44E9-BF77-142C4899E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Järjestelmät maailmanlaajuisesti ainutlaatuisina tietopankkeina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02DBC2B2-AEBA-48E8-8081-E0FF58CCF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673"/>
            <a:ext cx="10515600" cy="4290290"/>
          </a:xfrm>
        </p:spPr>
        <p:txBody>
          <a:bodyPr>
            <a:normAutofit/>
          </a:bodyPr>
          <a:lstStyle/>
          <a:p>
            <a:r>
              <a:rPr lang="fi-FI" dirty="0"/>
              <a:t>Sikava ja Naseva ovat käyttäjille ilmaisia verkkoselaimella käytettäviä terveydenhuollon seurantajärjestelmä, johon tallennetaan:</a:t>
            </a:r>
          </a:p>
          <a:p>
            <a:pPr lvl="1"/>
            <a:r>
              <a:rPr lang="fi-FI" dirty="0"/>
              <a:t>Eläinlääkärien tekemät terveydenhuoltokäynnit, sisältäen terveyteen ja hyvinvointiin liittyvät arviot </a:t>
            </a:r>
          </a:p>
          <a:p>
            <a:pPr lvl="1"/>
            <a:r>
              <a:rPr lang="fi-FI" dirty="0"/>
              <a:t>Tautitutkimustulokset </a:t>
            </a:r>
          </a:p>
          <a:p>
            <a:pPr lvl="1"/>
            <a:r>
              <a:rPr lang="fi-FI" dirty="0"/>
              <a:t>Eläinten hoito- ja lääkitsemistiedot – toimii sähköisenä lääkitsemiskirjanpitona ja ketjuinformaation lähteenä</a:t>
            </a:r>
          </a:p>
          <a:p>
            <a:pPr lvl="1"/>
            <a:r>
              <a:rPr lang="fi-FI" dirty="0"/>
              <a:t>Teurastulokset 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370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58E6DB-E68A-45B6-8653-A0C6307B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ETT:n hallinnoimissa Ruokaketjuhankkeissa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E645D3-1F96-4271-9EC0-A1B00432F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fi-FI" dirty="0"/>
              <a:t>Nautatilojen luokitus turvallisemman ja tautivapaamman nautaketjun turvaamiseksi ja kehittämiseksi</a:t>
            </a:r>
          </a:p>
          <a:p>
            <a:r>
              <a:rPr lang="fi-FI" dirty="0"/>
              <a:t>Tilatason tautisuojauksen kehittäminen</a:t>
            </a:r>
          </a:p>
          <a:p>
            <a:r>
              <a:rPr lang="fi-FI" dirty="0"/>
              <a:t>Terveydenhuollon järjestelmiin kertyvän tiedon hyödyntäminen kansallisesti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 descr="Kuva, joka sisältää kohteen sisä, istuminen, kengät, koira&#10;&#10;Kuvaus luotu automaattisesti">
            <a:extLst>
              <a:ext uri="{FF2B5EF4-FFF2-40B4-BE49-F238E27FC236}">
                <a16:creationId xmlns:a16="http://schemas.microsoft.com/office/drawing/2014/main" id="{FCB21F65-7240-4497-A33C-4E6B5C8B31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7" t="19724"/>
          <a:stretch/>
        </p:blipFill>
        <p:spPr>
          <a:xfrm>
            <a:off x="7523544" y="4366989"/>
            <a:ext cx="4379088" cy="222537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52A0F1F-3C5B-476F-8DC9-3379A9A3B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8" y="4366989"/>
            <a:ext cx="6528807" cy="22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7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B58EDD9-DBD4-4B4C-AA7C-031961C6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375" y="1783958"/>
            <a:ext cx="5451675" cy="40381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Mistä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erottaa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suomalaisen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sian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muiden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maiden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sioista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7" name="Sisällön paikkamerkki 6" descr="Kuva, joka sisältää kohteen lehmä, koira, nisäkäs, eläin&#10;&#10;Kuvaus luotu automaattisesti">
            <a:extLst>
              <a:ext uri="{FF2B5EF4-FFF2-40B4-BE49-F238E27FC236}">
                <a16:creationId xmlns:a16="http://schemas.microsoft.com/office/drawing/2014/main" id="{6A9211CE-EEC4-4AA9-BC56-48E8727E1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4" r="-1" b="11386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71746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ETT2019">
      <a:dk1>
        <a:srgbClr val="323237"/>
      </a:dk1>
      <a:lt1>
        <a:sysClr val="window" lastClr="FFFFFF"/>
      </a:lt1>
      <a:dk2>
        <a:srgbClr val="323237"/>
      </a:dk2>
      <a:lt2>
        <a:srgbClr val="FFFFFF"/>
      </a:lt2>
      <a:accent1>
        <a:srgbClr val="52B9B8"/>
      </a:accent1>
      <a:accent2>
        <a:srgbClr val="E5D41D"/>
      </a:accent2>
      <a:accent3>
        <a:srgbClr val="2669F0"/>
      </a:accent3>
      <a:accent4>
        <a:srgbClr val="2AD000"/>
      </a:accent4>
      <a:accent5>
        <a:srgbClr val="52B9B8"/>
      </a:accent5>
      <a:accent6>
        <a:srgbClr val="C8D41D"/>
      </a:accent6>
      <a:hlink>
        <a:srgbClr val="52B9B8"/>
      </a:hlink>
      <a:folHlink>
        <a:srgbClr val="52B9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ETT2019">
      <a:dk1>
        <a:srgbClr val="323237"/>
      </a:dk1>
      <a:lt1>
        <a:sysClr val="window" lastClr="FFFFFF"/>
      </a:lt1>
      <a:dk2>
        <a:srgbClr val="323237"/>
      </a:dk2>
      <a:lt2>
        <a:srgbClr val="FFFFFF"/>
      </a:lt2>
      <a:accent1>
        <a:srgbClr val="52B9B8"/>
      </a:accent1>
      <a:accent2>
        <a:srgbClr val="E5D41D"/>
      </a:accent2>
      <a:accent3>
        <a:srgbClr val="2669F0"/>
      </a:accent3>
      <a:accent4>
        <a:srgbClr val="2AD000"/>
      </a:accent4>
      <a:accent5>
        <a:srgbClr val="52B9B8"/>
      </a:accent5>
      <a:accent6>
        <a:srgbClr val="C8D41D"/>
      </a:accent6>
      <a:hlink>
        <a:srgbClr val="52B9B8"/>
      </a:hlink>
      <a:folHlink>
        <a:srgbClr val="52B9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TT_2019">
  <a:themeElements>
    <a:clrScheme name="ETT2019">
      <a:dk1>
        <a:srgbClr val="323237"/>
      </a:dk1>
      <a:lt1>
        <a:sysClr val="window" lastClr="FFFFFF"/>
      </a:lt1>
      <a:dk2>
        <a:srgbClr val="323237"/>
      </a:dk2>
      <a:lt2>
        <a:srgbClr val="FFFFFF"/>
      </a:lt2>
      <a:accent1>
        <a:srgbClr val="52B9B8"/>
      </a:accent1>
      <a:accent2>
        <a:srgbClr val="E5D41D"/>
      </a:accent2>
      <a:accent3>
        <a:srgbClr val="2669F0"/>
      </a:accent3>
      <a:accent4>
        <a:srgbClr val="2AD000"/>
      </a:accent4>
      <a:accent5>
        <a:srgbClr val="52B9B8"/>
      </a:accent5>
      <a:accent6>
        <a:srgbClr val="C8D41D"/>
      </a:accent6>
      <a:hlink>
        <a:srgbClr val="52B9B8"/>
      </a:hlink>
      <a:folHlink>
        <a:srgbClr val="52B9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T_2019" id="{5EFB6603-7397-4AF6-8069-D39914D0F859}" vid="{7C870FD4-4BA6-4E7B-9C29-54F937013C7D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504</Words>
  <Application>Microsoft Office PowerPoint</Application>
  <PresentationFormat>Laajakuva</PresentationFormat>
  <Paragraphs>120</Paragraphs>
  <Slides>18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Montserrat</vt:lpstr>
      <vt:lpstr>Wingdings</vt:lpstr>
      <vt:lpstr>1_Office-teema</vt:lpstr>
      <vt:lpstr>Office-teema</vt:lpstr>
      <vt:lpstr>ETT_2019</vt:lpstr>
      <vt:lpstr>Vastuullisen lihan Suomi –seminaari 20.1.2019</vt:lpstr>
      <vt:lpstr>Vastuullisuus elintarviketuotannossa</vt:lpstr>
      <vt:lpstr>Vastuullisuuden osatekijät elintarviketuotannossa</vt:lpstr>
      <vt:lpstr>Vastuullinen eläintuotanto: kansanterveys</vt:lpstr>
      <vt:lpstr>Eläinterveydenhuollon peruspilarit</vt:lpstr>
      <vt:lpstr>Eläinterveydenhuolto vastuullisuuden perustana</vt:lpstr>
      <vt:lpstr>Järjestelmät maailmanlaajuisesti ainutlaatuisina tietopankkeina</vt:lpstr>
      <vt:lpstr>ETT:n hallinnoimissa Ruokaketjuhankkeissa </vt:lpstr>
      <vt:lpstr>Mistä erottaa suomalaisen sian muiden maiden sioista?</vt:lpstr>
      <vt:lpstr>Mitä on eläimen hyvinvointi?</vt:lpstr>
      <vt:lpstr>Vastuullinen lihasiipikarjatuotanto: hyvinvointi</vt:lpstr>
      <vt:lpstr>Laatuvastuu – kansallinen laatujärjestelmä sianlihantuotannolle</vt:lpstr>
      <vt:lpstr>Suomen kansallisen lainsäädännön korkea vaatimustaso</vt:lpstr>
      <vt:lpstr>PowerPoint-esitys</vt:lpstr>
      <vt:lpstr>Suomalaista tuotantoeläintä lääkitään vähän</vt:lpstr>
      <vt:lpstr>PowerPoint-esitys</vt:lpstr>
      <vt:lpstr>Kotieläinelinkeinon toimet antibioottiresistenssin torjunnassa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Vastuullisen lihan Suomi –seminaari 20.1.2019</dc:title>
  <dc:creator>Ina Toppari</dc:creator>
  <cp:lastModifiedBy>Ina Toppari</cp:lastModifiedBy>
  <cp:revision>1</cp:revision>
  <dcterms:created xsi:type="dcterms:W3CDTF">2019-11-20T12:04:01Z</dcterms:created>
  <dcterms:modified xsi:type="dcterms:W3CDTF">2019-11-20T12:36:49Z</dcterms:modified>
</cp:coreProperties>
</file>