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277" r:id="rId2"/>
    <p:sldId id="459" r:id="rId3"/>
    <p:sldId id="635" r:id="rId4"/>
    <p:sldId id="636" r:id="rId5"/>
    <p:sldId id="667" r:id="rId6"/>
    <p:sldId id="351" r:id="rId7"/>
    <p:sldId id="352" r:id="rId8"/>
    <p:sldId id="637" r:id="rId9"/>
    <p:sldId id="651" r:id="rId10"/>
    <p:sldId id="650" r:id="rId11"/>
    <p:sldId id="670" r:id="rId12"/>
    <p:sldId id="666" r:id="rId13"/>
    <p:sldId id="663" r:id="rId14"/>
    <p:sldId id="654" r:id="rId15"/>
    <p:sldId id="598" r:id="rId16"/>
    <p:sldId id="655" r:id="rId17"/>
    <p:sldId id="628" r:id="rId18"/>
    <p:sldId id="665" r:id="rId19"/>
    <p:sldId id="641" r:id="rId20"/>
    <p:sldId id="593" r:id="rId21"/>
    <p:sldId id="632" r:id="rId22"/>
    <p:sldId id="623" r:id="rId23"/>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0743" autoAdjust="0"/>
  </p:normalViewPr>
  <p:slideViewPr>
    <p:cSldViewPr snapToGrid="0" snapToObjects="1" showGuides="1">
      <p:cViewPr varScale="1">
        <p:scale>
          <a:sx n="63" d="100"/>
          <a:sy n="63" d="100"/>
        </p:scale>
        <p:origin x="1380" y="32"/>
      </p:cViewPr>
      <p:guideLst>
        <p:guide orient="horz" pos="1620"/>
        <p:guide pos="2880"/>
      </p:guideLst>
    </p:cSldViewPr>
  </p:slideViewPr>
  <p:outlineViewPr>
    <p:cViewPr>
      <p:scale>
        <a:sx n="33" d="100"/>
        <a:sy n="33" d="100"/>
      </p:scale>
      <p:origin x="48" y="327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a:t>NAUDANLIHA</a:t>
            </a:r>
          </a:p>
          <a:p>
            <a:pPr>
              <a:defRPr sz="1400"/>
            </a:pPr>
            <a:r>
              <a:rPr lang="en-US" sz="900"/>
              <a:t>(yht. 17.9 kg CO</a:t>
            </a:r>
            <a:r>
              <a:rPr lang="en-US" sz="900" baseline="-25000"/>
              <a:t>2</a:t>
            </a:r>
            <a:r>
              <a:rPr lang="en-US" sz="900"/>
              <a:t>eq/lihakilo)</a:t>
            </a:r>
          </a:p>
        </c:rich>
      </c:tx>
      <c:layout>
        <c:manualLayout>
          <c:xMode val="edge"/>
          <c:yMode val="edge"/>
          <c:x val="0.19086111111111109"/>
          <c:y val="6.9444444444444448E-2"/>
        </c:manualLayout>
      </c:layout>
      <c:overlay val="0"/>
    </c:title>
    <c:autoTitleDeleted val="0"/>
    <c:plotArea>
      <c:layout/>
      <c:pieChart>
        <c:varyColors val="1"/>
        <c:ser>
          <c:idx val="0"/>
          <c:order val="0"/>
          <c:tx>
            <c:strRef>
              <c:f>'Maidon ja lihan hiilijalanjälki'!$H$5</c:f>
              <c:strCache>
                <c:ptCount val="1"/>
                <c:pt idx="0">
                  <c:v>CO2eq/liha kg</c:v>
                </c:pt>
              </c:strCache>
            </c:strRef>
          </c:tx>
          <c:spPr>
            <a:ln>
              <a:solidFill>
                <a:sysClr val="windowText" lastClr="000000"/>
              </a:solidFill>
            </a:ln>
          </c:spPr>
          <c:dPt>
            <c:idx val="0"/>
            <c:bubble3D val="0"/>
            <c:spPr>
              <a:solidFill>
                <a:schemeClr val="accent3">
                  <a:lumMod val="60000"/>
                  <a:lumOff val="40000"/>
                </a:schemeClr>
              </a:solidFill>
              <a:ln>
                <a:solidFill>
                  <a:sysClr val="windowText" lastClr="000000"/>
                </a:solidFill>
              </a:ln>
            </c:spPr>
            <c:extLst>
              <c:ext xmlns:c16="http://schemas.microsoft.com/office/drawing/2014/chart" uri="{C3380CC4-5D6E-409C-BE32-E72D297353CC}">
                <c16:uniqueId val="{00000001-A1F6-49AB-A51A-7937A9623A0B}"/>
              </c:ext>
            </c:extLst>
          </c:dPt>
          <c:dPt>
            <c:idx val="1"/>
            <c:bubble3D val="0"/>
            <c:spPr>
              <a:solidFill>
                <a:schemeClr val="accent6">
                  <a:lumMod val="60000"/>
                  <a:lumOff val="40000"/>
                </a:schemeClr>
              </a:solidFill>
              <a:ln>
                <a:solidFill>
                  <a:sysClr val="windowText" lastClr="000000"/>
                </a:solidFill>
              </a:ln>
            </c:spPr>
            <c:extLst>
              <c:ext xmlns:c16="http://schemas.microsoft.com/office/drawing/2014/chart" uri="{C3380CC4-5D6E-409C-BE32-E72D297353CC}">
                <c16:uniqueId val="{00000003-A1F6-49AB-A51A-7937A9623A0B}"/>
              </c:ext>
            </c:extLst>
          </c:dPt>
          <c:dPt>
            <c:idx val="2"/>
            <c:bubble3D val="0"/>
            <c:spPr>
              <a:solidFill>
                <a:srgbClr val="C58A4F"/>
              </a:solidFill>
              <a:ln>
                <a:solidFill>
                  <a:sysClr val="windowText" lastClr="000000"/>
                </a:solidFill>
              </a:ln>
            </c:spPr>
            <c:extLst>
              <c:ext xmlns:c16="http://schemas.microsoft.com/office/drawing/2014/chart" uri="{C3380CC4-5D6E-409C-BE32-E72D297353CC}">
                <c16:uniqueId val="{00000005-A1F6-49AB-A51A-7937A9623A0B}"/>
              </c:ext>
            </c:extLst>
          </c:dPt>
          <c:dPt>
            <c:idx val="3"/>
            <c:bubble3D val="0"/>
            <c:spPr>
              <a:solidFill>
                <a:schemeClr val="tx2">
                  <a:lumMod val="40000"/>
                  <a:lumOff val="60000"/>
                </a:schemeClr>
              </a:solidFill>
              <a:ln>
                <a:solidFill>
                  <a:sysClr val="windowText" lastClr="000000"/>
                </a:solidFill>
              </a:ln>
            </c:spPr>
            <c:extLst>
              <c:ext xmlns:c16="http://schemas.microsoft.com/office/drawing/2014/chart" uri="{C3380CC4-5D6E-409C-BE32-E72D297353CC}">
                <c16:uniqueId val="{00000007-A1F6-49AB-A51A-7937A9623A0B}"/>
              </c:ext>
            </c:extLst>
          </c:dPt>
          <c:dLbls>
            <c:dLbl>
              <c:idx val="0"/>
              <c:tx>
                <c:rich>
                  <a:bodyPr/>
                  <a:lstStyle/>
                  <a:p>
                    <a:r>
                      <a:rPr lang="en-US"/>
                      <a:t>40 %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F6-49AB-A51A-7937A9623A0B}"/>
                </c:ext>
              </c:extLst>
            </c:dLbl>
            <c:dLbl>
              <c:idx val="1"/>
              <c:layout>
                <c:manualLayout>
                  <c:x val="7.2042541557305342E-2"/>
                  <c:y val="-0.11154746281714786"/>
                </c:manualLayout>
              </c:layout>
              <c:tx>
                <c:rich>
                  <a:bodyPr/>
                  <a:lstStyle/>
                  <a:p>
                    <a:r>
                      <a:rPr lang="en-US"/>
                      <a:t>45 %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F6-49AB-A51A-7937A9623A0B}"/>
                </c:ext>
              </c:extLst>
            </c:dLbl>
            <c:dLbl>
              <c:idx val="2"/>
              <c:tx>
                <c:rich>
                  <a:bodyPr/>
                  <a:lstStyle/>
                  <a:p>
                    <a:r>
                      <a:rPr lang="en-US"/>
                      <a:t>10 %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F6-49AB-A51A-7937A9623A0B}"/>
                </c:ext>
              </c:extLst>
            </c:dLbl>
            <c:dLbl>
              <c:idx val="3"/>
              <c:layout>
                <c:manualLayout>
                  <c:x val="2.9390201224846896E-2"/>
                  <c:y val="8.3126640419947509E-2"/>
                </c:manualLayout>
              </c:layout>
              <c:tx>
                <c:rich>
                  <a:bodyPr/>
                  <a:lstStyle/>
                  <a:p>
                    <a:r>
                      <a:rPr lang="en-US"/>
                      <a:t>5 %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F6-49AB-A51A-7937A9623A0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'Maidon ja lihan hiilijalanjälki'!$G$6:$G$9</c:f>
              <c:strCache>
                <c:ptCount val="4"/>
                <c:pt idx="0">
                  <c:v>peltomaiden päästöt</c:v>
                </c:pt>
                <c:pt idx="1">
                  <c:v>märehtijän ruoansulatus</c:v>
                </c:pt>
                <c:pt idx="2">
                  <c:v>lannan käsittely</c:v>
                </c:pt>
                <c:pt idx="3">
                  <c:v>tilan energiankäyttö</c:v>
                </c:pt>
              </c:strCache>
            </c:strRef>
          </c:cat>
          <c:val>
            <c:numRef>
              <c:f>'Maidon ja lihan hiilijalanjälki'!$J$6:$J$9</c:f>
              <c:numCache>
                <c:formatCode>General</c:formatCode>
                <c:ptCount val="4"/>
                <c:pt idx="0">
                  <c:v>40</c:v>
                </c:pt>
                <c:pt idx="1">
                  <c:v>45</c:v>
                </c:pt>
                <c:pt idx="2">
                  <c:v>10</c:v>
                </c:pt>
                <c:pt idx="3">
                  <c:v>5</c:v>
                </c:pt>
              </c:numCache>
            </c:numRef>
          </c:val>
          <c:extLst>
            <c:ext xmlns:c16="http://schemas.microsoft.com/office/drawing/2014/chart" uri="{C3380CC4-5D6E-409C-BE32-E72D297353CC}">
              <c16:uniqueId val="{00000008-A1F6-49AB-A51A-7937A9623A0B}"/>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a:pPr>
            <a:r>
              <a:rPr lang="fi-FI" sz="900" dirty="0"/>
              <a:t>NAUDANLIHA, nautakarja-alueen maalajijako</a:t>
            </a:r>
          </a:p>
          <a:p>
            <a:pPr>
              <a:defRPr sz="900"/>
            </a:pPr>
            <a:r>
              <a:rPr lang="fi-FI" sz="900" dirty="0"/>
              <a:t>(yht. 32,7 kg CO2eq/lihakilo)</a:t>
            </a:r>
          </a:p>
        </c:rich>
      </c:tx>
      <c:layout>
        <c:manualLayout>
          <c:xMode val="edge"/>
          <c:yMode val="edge"/>
          <c:x val="0.15842999999999999"/>
          <c:y val="6.2764682539682523E-2"/>
        </c:manualLayout>
      </c:layout>
      <c:overlay val="0"/>
    </c:title>
    <c:autoTitleDeleted val="0"/>
    <c:plotArea>
      <c:layout/>
      <c:pieChart>
        <c:varyColors val="1"/>
        <c:ser>
          <c:idx val="0"/>
          <c:order val="0"/>
          <c:tx>
            <c:strRef>
              <c:f>'Tarkennettu hiilijalanjälki'!$G$3</c:f>
              <c:strCache>
                <c:ptCount val="1"/>
                <c:pt idx="0">
                  <c:v>kgCO2-ekv/kg naudanlihaa</c:v>
                </c:pt>
              </c:strCache>
            </c:strRef>
          </c:tx>
          <c:spPr>
            <a:ln>
              <a:solidFill>
                <a:sysClr val="windowText" lastClr="000000"/>
              </a:solidFill>
            </a:ln>
          </c:spPr>
          <c:dPt>
            <c:idx val="0"/>
            <c:bubble3D val="0"/>
            <c:spPr>
              <a:solidFill>
                <a:schemeClr val="accent3">
                  <a:lumMod val="60000"/>
                  <a:lumOff val="40000"/>
                </a:schemeClr>
              </a:solidFill>
              <a:ln>
                <a:solidFill>
                  <a:sysClr val="windowText" lastClr="000000"/>
                </a:solidFill>
              </a:ln>
            </c:spPr>
            <c:extLst>
              <c:ext xmlns:c16="http://schemas.microsoft.com/office/drawing/2014/chart" uri="{C3380CC4-5D6E-409C-BE32-E72D297353CC}">
                <c16:uniqueId val="{00000001-A4BD-4638-9C7C-D50235C2C539}"/>
              </c:ext>
            </c:extLst>
          </c:dPt>
          <c:dPt>
            <c:idx val="1"/>
            <c:bubble3D val="0"/>
            <c:spPr>
              <a:solidFill>
                <a:schemeClr val="accent6">
                  <a:lumMod val="60000"/>
                  <a:lumOff val="40000"/>
                </a:schemeClr>
              </a:solidFill>
              <a:ln>
                <a:solidFill>
                  <a:sysClr val="windowText" lastClr="000000"/>
                </a:solidFill>
              </a:ln>
            </c:spPr>
            <c:extLst>
              <c:ext xmlns:c16="http://schemas.microsoft.com/office/drawing/2014/chart" uri="{C3380CC4-5D6E-409C-BE32-E72D297353CC}">
                <c16:uniqueId val="{00000003-A4BD-4638-9C7C-D50235C2C539}"/>
              </c:ext>
            </c:extLst>
          </c:dPt>
          <c:dPt>
            <c:idx val="2"/>
            <c:bubble3D val="0"/>
            <c:spPr>
              <a:solidFill>
                <a:srgbClr val="C58A4F"/>
              </a:solidFill>
              <a:ln>
                <a:solidFill>
                  <a:sysClr val="windowText" lastClr="000000"/>
                </a:solidFill>
              </a:ln>
            </c:spPr>
            <c:extLst>
              <c:ext xmlns:c16="http://schemas.microsoft.com/office/drawing/2014/chart" uri="{C3380CC4-5D6E-409C-BE32-E72D297353CC}">
                <c16:uniqueId val="{00000005-A4BD-4638-9C7C-D50235C2C539}"/>
              </c:ext>
            </c:extLst>
          </c:dPt>
          <c:dPt>
            <c:idx val="3"/>
            <c:bubble3D val="0"/>
            <c:spPr>
              <a:solidFill>
                <a:schemeClr val="tx2">
                  <a:lumMod val="40000"/>
                  <a:lumOff val="60000"/>
                </a:schemeClr>
              </a:solidFill>
              <a:ln>
                <a:solidFill>
                  <a:sysClr val="windowText" lastClr="000000"/>
                </a:solidFill>
              </a:ln>
            </c:spPr>
            <c:extLst>
              <c:ext xmlns:c16="http://schemas.microsoft.com/office/drawing/2014/chart" uri="{C3380CC4-5D6E-409C-BE32-E72D297353CC}">
                <c16:uniqueId val="{00000007-A4BD-4638-9C7C-D50235C2C539}"/>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'Tarkennettu hiilijalanjälki'!$G$6:$G$10</c:f>
              <c:strCache>
                <c:ptCount val="5"/>
                <c:pt idx="0">
                  <c:v>Peltomaan CO2 (lulucf)</c:v>
                </c:pt>
                <c:pt idx="1">
                  <c:v>Ruuansulatuksen CH4-päästöt</c:v>
                </c:pt>
                <c:pt idx="2">
                  <c:v>Peltomaan N2O ja kalkitus (maatalous-sektori)</c:v>
                </c:pt>
                <c:pt idx="3">
                  <c:v>Lannan käsittelyn päästöt yhteensä</c:v>
                </c:pt>
                <c:pt idx="4">
                  <c:v>Eläinsuojien energian päästöt</c:v>
                </c:pt>
              </c:strCache>
            </c:strRef>
          </c:cat>
          <c:val>
            <c:numRef>
              <c:f>'Tarkennettu hiilijalanjälki'!$H$6:$H$10</c:f>
              <c:numCache>
                <c:formatCode>0.0</c:formatCode>
                <c:ptCount val="5"/>
                <c:pt idx="0">
                  <c:v>15.758830740181271</c:v>
                </c:pt>
                <c:pt idx="1">
                  <c:v>7.44</c:v>
                </c:pt>
                <c:pt idx="2" formatCode="General">
                  <c:v>6.5</c:v>
                </c:pt>
                <c:pt idx="3">
                  <c:v>2.0099999999999998</c:v>
                </c:pt>
                <c:pt idx="4">
                  <c:v>1.01</c:v>
                </c:pt>
              </c:numCache>
            </c:numRef>
          </c:val>
          <c:extLst>
            <c:ext xmlns:c16="http://schemas.microsoft.com/office/drawing/2014/chart" uri="{C3380CC4-5D6E-409C-BE32-E72D297353CC}">
              <c16:uniqueId val="{00000008-A4BD-4638-9C7C-D50235C2C53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5770777777777778"/>
          <c:y val="5.0211904761904763E-2"/>
          <c:w val="0.33973665791776025"/>
          <c:h val="0.94978809523809526"/>
        </c:manualLayout>
      </c:layout>
      <c:overlay val="0"/>
      <c:txPr>
        <a:bodyPr/>
        <a:lstStyle/>
        <a:p>
          <a:pPr>
            <a:defRPr sz="900"/>
          </a:pPr>
          <a:endParaRPr lang="fi-FI"/>
        </a:p>
      </c:txPr>
    </c:legend>
    <c:plotVisOnly val="1"/>
    <c:dispBlanksAs val="gap"/>
    <c:showDLblsOverMax val="0"/>
  </c:chart>
  <c:spPr>
    <a:solidFill>
      <a:sysClr val="window" lastClr="FFFFFF"/>
    </a:solid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Pt>
            <c:idx val="0"/>
            <c:invertIfNegative val="0"/>
            <c:bubble3D val="0"/>
            <c:spPr>
              <a:solidFill>
                <a:schemeClr val="accent3"/>
              </a:solidFill>
            </c:spPr>
            <c:extLst>
              <c:ext xmlns:c16="http://schemas.microsoft.com/office/drawing/2014/chart" uri="{C3380CC4-5D6E-409C-BE32-E72D297353CC}">
                <c16:uniqueId val="{00000001-B87F-4FE7-9990-B55EB84E293C}"/>
              </c:ext>
            </c:extLst>
          </c:dPt>
          <c:dPt>
            <c:idx val="5"/>
            <c:invertIfNegative val="0"/>
            <c:bubble3D val="0"/>
            <c:spPr>
              <a:solidFill>
                <a:schemeClr val="accent3"/>
              </a:solidFill>
            </c:spPr>
            <c:extLst>
              <c:ext xmlns:c16="http://schemas.microsoft.com/office/drawing/2014/chart" uri="{C3380CC4-5D6E-409C-BE32-E72D297353CC}">
                <c16:uniqueId val="{00000003-B87F-4FE7-9990-B55EB84E293C}"/>
              </c:ext>
            </c:extLst>
          </c:dPt>
          <c:cat>
            <c:strRef>
              <c:f>Sheet2!$B$3:$B$10</c:f>
              <c:strCache>
                <c:ptCount val="8"/>
                <c:pt idx="0">
                  <c:v>Maatalous yht.</c:v>
                </c:pt>
                <c:pt idx="1">
                  <c:v>Eläintuotanto</c:v>
                </c:pt>
                <c:pt idx="2">
                  <c:v>Lannankäsittely</c:v>
                </c:pt>
                <c:pt idx="3">
                  <c:v>Maaperä</c:v>
                </c:pt>
                <c:pt idx="4">
                  <c:v>Muut </c:v>
                </c:pt>
                <c:pt idx="5">
                  <c:v>Maankäyttö yht.</c:v>
                </c:pt>
                <c:pt idx="6">
                  <c:v>Viljelysmaa</c:v>
                </c:pt>
                <c:pt idx="7">
                  <c:v>Hylätyt pellot</c:v>
                </c:pt>
              </c:strCache>
            </c:strRef>
          </c:cat>
          <c:val>
            <c:numRef>
              <c:f>Sheet2!$C$3:$C$10</c:f>
              <c:numCache>
                <c:formatCode>General</c:formatCode>
                <c:ptCount val="8"/>
                <c:pt idx="0">
                  <c:v>6.5</c:v>
                </c:pt>
                <c:pt idx="1">
                  <c:v>2.1</c:v>
                </c:pt>
                <c:pt idx="2">
                  <c:v>0.7</c:v>
                </c:pt>
                <c:pt idx="3">
                  <c:v>3.5</c:v>
                </c:pt>
                <c:pt idx="4">
                  <c:v>0.2</c:v>
                </c:pt>
                <c:pt idx="5">
                  <c:v>7.9</c:v>
                </c:pt>
                <c:pt idx="6">
                  <c:v>7.3</c:v>
                </c:pt>
                <c:pt idx="7">
                  <c:v>0.6</c:v>
                </c:pt>
              </c:numCache>
            </c:numRef>
          </c:val>
          <c:extLst>
            <c:ext xmlns:c16="http://schemas.microsoft.com/office/drawing/2014/chart" uri="{C3380CC4-5D6E-409C-BE32-E72D297353CC}">
              <c16:uniqueId val="{00000004-B87F-4FE7-9990-B55EB84E293C}"/>
            </c:ext>
          </c:extLst>
        </c:ser>
        <c:dLbls>
          <c:showLegendKey val="0"/>
          <c:showVal val="0"/>
          <c:showCatName val="0"/>
          <c:showSerName val="0"/>
          <c:showPercent val="0"/>
          <c:showBubbleSize val="0"/>
        </c:dLbls>
        <c:gapWidth val="150"/>
        <c:axId val="139839744"/>
        <c:axId val="173694976"/>
      </c:barChart>
      <c:catAx>
        <c:axId val="139839744"/>
        <c:scaling>
          <c:orientation val="maxMin"/>
        </c:scaling>
        <c:delete val="0"/>
        <c:axPos val="l"/>
        <c:numFmt formatCode="General" sourceLinked="0"/>
        <c:majorTickMark val="out"/>
        <c:minorTickMark val="none"/>
        <c:tickLblPos val="nextTo"/>
        <c:crossAx val="173694976"/>
        <c:crosses val="autoZero"/>
        <c:auto val="1"/>
        <c:lblAlgn val="ctr"/>
        <c:lblOffset val="100"/>
        <c:noMultiLvlLbl val="0"/>
      </c:catAx>
      <c:valAx>
        <c:axId val="173694976"/>
        <c:scaling>
          <c:orientation val="minMax"/>
        </c:scaling>
        <c:delete val="0"/>
        <c:axPos val="t"/>
        <c:majorGridlines>
          <c:spPr>
            <a:ln>
              <a:prstDash val="dash"/>
            </a:ln>
          </c:spPr>
        </c:majorGridlines>
        <c:title>
          <c:tx>
            <c:rich>
              <a:bodyPr/>
              <a:lstStyle/>
              <a:p>
                <a:pPr>
                  <a:defRPr/>
                </a:pPr>
                <a:r>
                  <a:rPr lang="en-GB"/>
                  <a:t> Mt CO2e/v</a:t>
                </a:r>
              </a:p>
            </c:rich>
          </c:tx>
          <c:overlay val="0"/>
        </c:title>
        <c:numFmt formatCode="General" sourceLinked="1"/>
        <c:majorTickMark val="out"/>
        <c:minorTickMark val="none"/>
        <c:tickLblPos val="nextTo"/>
        <c:crossAx val="139839744"/>
        <c:crosses val="autoZero"/>
        <c:crossBetween val="between"/>
        <c:majorUnit val="2"/>
      </c:valAx>
    </c:plotArea>
    <c:plotVisOnly val="1"/>
    <c:dispBlanksAs val="gap"/>
    <c:showDLblsOverMax val="0"/>
  </c:chart>
  <c:spPr>
    <a:solidFill>
      <a:schemeClr val="bg1"/>
    </a:solidFill>
  </c:spPr>
  <c:txPr>
    <a:bodyPr/>
    <a:lstStyle/>
    <a:p>
      <a:pPr>
        <a:defRPr sz="1400"/>
      </a:pPr>
      <a:endParaRPr lang="fi-FI"/>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21" tIns="45661" rIns="91321" bIns="4566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321" tIns="45661" rIns="91321" bIns="45661" rtlCol="0"/>
          <a:lstStyle>
            <a:lvl1pPr algn="r" fontAlgn="auto">
              <a:spcBef>
                <a:spcPts val="0"/>
              </a:spcBef>
              <a:spcAft>
                <a:spcPts val="0"/>
              </a:spcAft>
              <a:defRPr sz="1200">
                <a:latin typeface="+mn-lt"/>
                <a:ea typeface="+mn-ea"/>
                <a:cs typeface="+mn-cs"/>
              </a:defRPr>
            </a:lvl1pPr>
          </a:lstStyle>
          <a:p>
            <a:pPr>
              <a:defRPr/>
            </a:pPr>
            <a:fld id="{1FC01B48-4DD1-4AB4-A19A-C8BFA638AC43}" type="datetimeFigureOut">
              <a:rPr lang="en-US"/>
              <a:pPr>
                <a:defRPr/>
              </a:pPr>
              <a:t>11/20/2019</a:t>
            </a:fld>
            <a:endParaRPr lang="en-US"/>
          </a:p>
        </p:txBody>
      </p:sp>
      <p:sp>
        <p:nvSpPr>
          <p:cNvPr id="4" name="Footer Placeholder 3"/>
          <p:cNvSpPr>
            <a:spLocks noGrp="1"/>
          </p:cNvSpPr>
          <p:nvPr>
            <p:ph type="ftr" sz="quarter" idx="2"/>
          </p:nvPr>
        </p:nvSpPr>
        <p:spPr>
          <a:xfrm>
            <a:off x="1" y="9428584"/>
            <a:ext cx="2945659" cy="496332"/>
          </a:xfrm>
          <a:prstGeom prst="rect">
            <a:avLst/>
          </a:prstGeom>
        </p:spPr>
        <p:txBody>
          <a:bodyPr vert="horz" lIns="91321" tIns="45661" rIns="91321" bIns="4566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321" tIns="45661" rIns="91321" bIns="45661" rtlCol="0" anchor="b"/>
          <a:lstStyle>
            <a:lvl1pPr algn="r" fontAlgn="auto">
              <a:spcBef>
                <a:spcPts val="0"/>
              </a:spcBef>
              <a:spcAft>
                <a:spcPts val="0"/>
              </a:spcAft>
              <a:defRPr sz="1200">
                <a:latin typeface="+mn-lt"/>
                <a:ea typeface="+mn-ea"/>
                <a:cs typeface="+mn-cs"/>
              </a:defRPr>
            </a:lvl1pPr>
          </a:lstStyle>
          <a:p>
            <a:pPr>
              <a:defRPr/>
            </a:pPr>
            <a:fld id="{4039D64E-295F-44C6-B92B-86F4FAC16B09}" type="slidenum">
              <a:rPr lang="en-US"/>
              <a:pPr>
                <a:defRPr/>
              </a:pPr>
              <a:t>‹#›</a:t>
            </a:fld>
            <a:endParaRPr lang="en-US"/>
          </a:p>
        </p:txBody>
      </p:sp>
    </p:spTree>
    <p:extLst>
      <p:ext uri="{BB962C8B-B14F-4D97-AF65-F5344CB8AC3E}">
        <p14:creationId xmlns:p14="http://schemas.microsoft.com/office/powerpoint/2010/main" val="11564802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21" tIns="45661" rIns="91321" bIns="4566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321" tIns="45661" rIns="91321" bIns="45661" rtlCol="0"/>
          <a:lstStyle>
            <a:lvl1pPr algn="r" fontAlgn="auto">
              <a:spcBef>
                <a:spcPts val="0"/>
              </a:spcBef>
              <a:spcAft>
                <a:spcPts val="0"/>
              </a:spcAft>
              <a:defRPr sz="1200">
                <a:latin typeface="+mn-lt"/>
                <a:ea typeface="+mn-ea"/>
                <a:cs typeface="+mn-cs"/>
              </a:defRPr>
            </a:lvl1pPr>
          </a:lstStyle>
          <a:p>
            <a:pPr>
              <a:defRPr/>
            </a:pPr>
            <a:fld id="{F7C7CA33-AD19-4C5F-8A31-932EDFF7BB6A}" type="datetimeFigureOut">
              <a:rPr lang="en-US"/>
              <a:pPr>
                <a:defRPr/>
              </a:pPr>
              <a:t>11/20/2019</a:t>
            </a:fld>
            <a:endParaRPr lang="en-US"/>
          </a:p>
        </p:txBody>
      </p:sp>
      <p:sp>
        <p:nvSpPr>
          <p:cNvPr id="4" name="Slide Image Placeholder 3"/>
          <p:cNvSpPr>
            <a:spLocks noGrp="1" noRot="1" noChangeAspect="1"/>
          </p:cNvSpPr>
          <p:nvPr>
            <p:ph type="sldImg" idx="2"/>
          </p:nvPr>
        </p:nvSpPr>
        <p:spPr>
          <a:xfrm>
            <a:off x="92075" y="744538"/>
            <a:ext cx="6615113" cy="3721100"/>
          </a:xfrm>
          <a:prstGeom prst="rect">
            <a:avLst/>
          </a:prstGeom>
          <a:noFill/>
          <a:ln w="12700">
            <a:solidFill>
              <a:prstClr val="black"/>
            </a:solidFill>
          </a:ln>
        </p:spPr>
        <p:txBody>
          <a:bodyPr vert="horz" lIns="91321" tIns="45661" rIns="91321" bIns="45661"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321" tIns="45661" rIns="91321" bIns="45661" rtlCol="0"/>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endParaRPr lang="en-US" noProof="0"/>
          </a:p>
        </p:txBody>
      </p:sp>
      <p:sp>
        <p:nvSpPr>
          <p:cNvPr id="6" name="Footer Placeholder 5"/>
          <p:cNvSpPr>
            <a:spLocks noGrp="1"/>
          </p:cNvSpPr>
          <p:nvPr>
            <p:ph type="ftr" sz="quarter" idx="4"/>
          </p:nvPr>
        </p:nvSpPr>
        <p:spPr>
          <a:xfrm>
            <a:off x="1" y="9428584"/>
            <a:ext cx="2945659" cy="496332"/>
          </a:xfrm>
          <a:prstGeom prst="rect">
            <a:avLst/>
          </a:prstGeom>
        </p:spPr>
        <p:txBody>
          <a:bodyPr vert="horz" lIns="91321" tIns="45661" rIns="91321" bIns="4566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321" tIns="45661" rIns="91321" bIns="45661" rtlCol="0" anchor="b"/>
          <a:lstStyle>
            <a:lvl1pPr algn="r" fontAlgn="auto">
              <a:spcBef>
                <a:spcPts val="0"/>
              </a:spcBef>
              <a:spcAft>
                <a:spcPts val="0"/>
              </a:spcAft>
              <a:defRPr sz="1200">
                <a:latin typeface="+mn-lt"/>
                <a:ea typeface="+mn-ea"/>
                <a:cs typeface="+mn-cs"/>
              </a:defRPr>
            </a:lvl1pPr>
          </a:lstStyle>
          <a:p>
            <a:pPr>
              <a:defRPr/>
            </a:pPr>
            <a:fld id="{AB84F2C7-6532-4E26-815D-0DD6527B5BC2}" type="slidenum">
              <a:rPr lang="en-US"/>
              <a:pPr>
                <a:defRPr/>
              </a:pPr>
              <a:t>‹#›</a:t>
            </a:fld>
            <a:endParaRPr lang="en-US"/>
          </a:p>
        </p:txBody>
      </p:sp>
    </p:spTree>
    <p:extLst>
      <p:ext uri="{BB962C8B-B14F-4D97-AF65-F5344CB8AC3E}">
        <p14:creationId xmlns:p14="http://schemas.microsoft.com/office/powerpoint/2010/main" val="203144175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379" indent="-285379">
              <a:buFont typeface="Arial" panose="020B0604020202020204" pitchFamily="34" charset="0"/>
              <a:buChar char="•"/>
            </a:pPr>
            <a:r>
              <a:rPr lang="fi-FI" dirty="0">
                <a:latin typeface="Calibri" panose="020F0502020204030204" pitchFamily="34" charset="0"/>
              </a:rPr>
              <a:t>Kokonaisuuden ymmärtäminen</a:t>
            </a:r>
          </a:p>
          <a:p>
            <a:pPr marL="285379" indent="-285379">
              <a:buFont typeface="Arial" panose="020B0604020202020204" pitchFamily="34" charset="0"/>
              <a:buChar char="•"/>
            </a:pPr>
            <a:r>
              <a:rPr lang="fi-FI" dirty="0">
                <a:latin typeface="Calibri" panose="020F0502020204030204" pitchFamily="34" charset="0"/>
              </a:rPr>
              <a:t>Nautakarjatalouden ravinnekierto on monimutkainen kokonaisuus</a:t>
            </a:r>
          </a:p>
          <a:p>
            <a:pPr marL="285379" indent="-285379">
              <a:buFont typeface="Arial" panose="020B0604020202020204" pitchFamily="34" charset="0"/>
              <a:buChar char="•"/>
            </a:pPr>
            <a:r>
              <a:rPr lang="fi-FI" dirty="0">
                <a:latin typeface="Calibri" panose="020F0502020204030204" pitchFamily="34" charset="0"/>
              </a:rPr>
              <a:t>Ympäristöongelmia voi katsoa sekä kuluttajan että tuottajan näkökulmasta</a:t>
            </a:r>
          </a:p>
          <a:p>
            <a:pPr marL="285379" indent="-285379">
              <a:buFont typeface="Arial" panose="020B0604020202020204" pitchFamily="34" charset="0"/>
              <a:buChar char="•"/>
            </a:pPr>
            <a:r>
              <a:rPr lang="fi-FI">
                <a:latin typeface="Calibri" panose="020F0502020204030204" pitchFamily="34" charset="0"/>
              </a:rPr>
              <a:t>Nautakarjatalouden kritiikin taustalla on usein myös kysymys eläinten hyvinvoinnista ja eläintuotteiden syönnin etiikasta </a:t>
            </a:r>
          </a:p>
          <a:p>
            <a:endParaRPr lang="fi-FI"/>
          </a:p>
        </p:txBody>
      </p:sp>
      <p:sp>
        <p:nvSpPr>
          <p:cNvPr id="4" name="Slide Number Placeholder 3"/>
          <p:cNvSpPr>
            <a:spLocks noGrp="1"/>
          </p:cNvSpPr>
          <p:nvPr>
            <p:ph type="sldNum" sz="quarter" idx="10"/>
          </p:nvPr>
        </p:nvSpPr>
        <p:spPr/>
        <p:txBody>
          <a:bodyPr/>
          <a:lstStyle/>
          <a:p>
            <a:pPr>
              <a:defRPr/>
            </a:pPr>
            <a:fld id="{AB84F2C7-6532-4E26-815D-0DD6527B5BC2}" type="slidenum">
              <a:rPr lang="en-US" smtClean="0"/>
              <a:pPr>
                <a:defRPr/>
              </a:pPr>
              <a:t>2</a:t>
            </a:fld>
            <a:endParaRPr lang="en-US"/>
          </a:p>
        </p:txBody>
      </p:sp>
    </p:spTree>
    <p:extLst>
      <p:ext uri="{BB962C8B-B14F-4D97-AF65-F5344CB8AC3E}">
        <p14:creationId xmlns:p14="http://schemas.microsoft.com/office/powerpoint/2010/main" val="330888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4538"/>
            <a:ext cx="6615113" cy="3721100"/>
          </a:xfrm>
        </p:spPr>
      </p:sp>
      <p:sp>
        <p:nvSpPr>
          <p:cNvPr id="3" name="Notes Placeholder 2"/>
          <p:cNvSpPr>
            <a:spLocks noGrp="1"/>
          </p:cNvSpPr>
          <p:nvPr>
            <p:ph type="body" idx="1"/>
          </p:nvPr>
        </p:nvSpPr>
        <p:spPr/>
        <p:txBody>
          <a:bodyPr/>
          <a:lstStyle/>
          <a:p>
            <a:r>
              <a:rPr lang="en-US" dirty="0" err="1"/>
              <a:t>Maailman</a:t>
            </a:r>
            <a:r>
              <a:rPr lang="en-US" dirty="0"/>
              <a:t> </a:t>
            </a:r>
            <a:r>
              <a:rPr lang="en-US" dirty="0" err="1"/>
              <a:t>väestönkasvu</a:t>
            </a:r>
            <a:r>
              <a:rPr lang="en-US" dirty="0"/>
              <a:t> </a:t>
            </a:r>
            <a:r>
              <a:rPr lang="en-US" dirty="0" err="1"/>
              <a:t>lisää</a:t>
            </a:r>
            <a:r>
              <a:rPr lang="en-US" dirty="0"/>
              <a:t> </a:t>
            </a:r>
            <a:r>
              <a:rPr lang="en-US" dirty="0" err="1"/>
              <a:t>ruuan</a:t>
            </a:r>
            <a:r>
              <a:rPr lang="en-US" dirty="0"/>
              <a:t> </a:t>
            </a:r>
            <a:r>
              <a:rPr lang="en-US" dirty="0" err="1"/>
              <a:t>kysyntää</a:t>
            </a:r>
            <a:r>
              <a:rPr lang="en-US" dirty="0"/>
              <a:t>, </a:t>
            </a:r>
            <a:r>
              <a:rPr lang="en-US" dirty="0" err="1"/>
              <a:t>mikä</a:t>
            </a:r>
            <a:r>
              <a:rPr lang="en-US" dirty="0"/>
              <a:t> </a:t>
            </a:r>
            <a:r>
              <a:rPr lang="en-US" dirty="0" err="1"/>
              <a:t>lisää</a:t>
            </a:r>
            <a:r>
              <a:rPr lang="en-US" dirty="0"/>
              <a:t> </a:t>
            </a:r>
            <a:r>
              <a:rPr lang="en-US" dirty="0" err="1"/>
              <a:t>myös</a:t>
            </a:r>
            <a:r>
              <a:rPr lang="en-US" dirty="0"/>
              <a:t> </a:t>
            </a:r>
            <a:r>
              <a:rPr lang="en-US" dirty="0" err="1"/>
              <a:t>ympäristöhuolia</a:t>
            </a:r>
            <a:r>
              <a:rPr lang="en-US" dirty="0"/>
              <a:t>, </a:t>
            </a:r>
            <a:r>
              <a:rPr lang="en-US" dirty="0" err="1"/>
              <a:t>erityisesti</a:t>
            </a:r>
            <a:r>
              <a:rPr lang="en-US" dirty="0"/>
              <a:t> </a:t>
            </a:r>
            <a:r>
              <a:rPr lang="en-US" dirty="0" err="1"/>
              <a:t>ilmastonmuutosta</a:t>
            </a:r>
            <a:r>
              <a:rPr lang="en-US" dirty="0"/>
              <a:t>. </a:t>
            </a:r>
            <a:r>
              <a:rPr lang="en-US" dirty="0" err="1"/>
              <a:t>Siksi</a:t>
            </a:r>
            <a:r>
              <a:rPr lang="en-US" dirty="0"/>
              <a:t> </a:t>
            </a:r>
            <a:r>
              <a:rPr lang="en-US" dirty="0" err="1"/>
              <a:t>politiikkatoimena</a:t>
            </a:r>
            <a:r>
              <a:rPr lang="en-US" dirty="0"/>
              <a:t> </a:t>
            </a:r>
            <a:r>
              <a:rPr lang="en-US" dirty="0" err="1"/>
              <a:t>kotieläintuotannon</a:t>
            </a:r>
            <a:r>
              <a:rPr lang="en-US" dirty="0"/>
              <a:t> </a:t>
            </a:r>
            <a:r>
              <a:rPr lang="en-US" dirty="0" err="1"/>
              <a:t>tuet</a:t>
            </a:r>
            <a:r>
              <a:rPr lang="en-US" dirty="0"/>
              <a:t> </a:t>
            </a:r>
            <a:r>
              <a:rPr lang="en-US" dirty="0" err="1"/>
              <a:t>lopetaan</a:t>
            </a:r>
            <a:r>
              <a:rPr lang="en-US" dirty="0"/>
              <a:t> </a:t>
            </a:r>
            <a:r>
              <a:rPr lang="en-US" dirty="0" err="1"/>
              <a:t>Suomessa</a:t>
            </a:r>
            <a:r>
              <a:rPr lang="en-US" dirty="0"/>
              <a:t>. Sen </a:t>
            </a:r>
            <a:r>
              <a:rPr lang="en-US" dirty="0" err="1"/>
              <a:t>seurauksena</a:t>
            </a:r>
            <a:r>
              <a:rPr lang="en-US" dirty="0"/>
              <a:t> </a:t>
            </a:r>
            <a:r>
              <a:rPr lang="en-US" dirty="0" err="1"/>
              <a:t>tuotanto</a:t>
            </a:r>
            <a:r>
              <a:rPr lang="en-US" dirty="0"/>
              <a:t> ja </a:t>
            </a:r>
            <a:r>
              <a:rPr lang="en-US" dirty="0" err="1"/>
              <a:t>tilojen</a:t>
            </a:r>
            <a:r>
              <a:rPr lang="en-US" dirty="0"/>
              <a:t> </a:t>
            </a:r>
            <a:r>
              <a:rPr lang="en-US" dirty="0" err="1"/>
              <a:t>lukumäärä</a:t>
            </a:r>
            <a:r>
              <a:rPr lang="en-US" dirty="0"/>
              <a:t> </a:t>
            </a:r>
            <a:r>
              <a:rPr lang="en-US" dirty="0" err="1"/>
              <a:t>vähenevät</a:t>
            </a:r>
            <a:r>
              <a:rPr lang="en-US" dirty="0"/>
              <a:t> </a:t>
            </a:r>
            <a:r>
              <a:rPr lang="en-US" dirty="0" err="1"/>
              <a:t>selvästi</a:t>
            </a:r>
            <a:r>
              <a:rPr lang="en-US" dirty="0"/>
              <a:t>, </a:t>
            </a:r>
            <a:r>
              <a:rPr lang="en-US" dirty="0" err="1"/>
              <a:t>koska</a:t>
            </a:r>
            <a:r>
              <a:rPr lang="en-US" dirty="0"/>
              <a:t> </a:t>
            </a:r>
            <a:r>
              <a:rPr lang="en-US" dirty="0" err="1"/>
              <a:t>tuilla</a:t>
            </a:r>
            <a:r>
              <a:rPr lang="en-US" dirty="0"/>
              <a:t> on </a:t>
            </a:r>
            <a:r>
              <a:rPr lang="en-US" dirty="0" err="1"/>
              <a:t>meillä</a:t>
            </a:r>
            <a:r>
              <a:rPr lang="en-US" dirty="0"/>
              <a:t> </a:t>
            </a:r>
            <a:r>
              <a:rPr lang="en-US" dirty="0" err="1"/>
              <a:t>niin</a:t>
            </a:r>
            <a:r>
              <a:rPr lang="en-US" dirty="0"/>
              <a:t> iso </a:t>
            </a:r>
            <a:r>
              <a:rPr lang="en-US" dirty="0" err="1"/>
              <a:t>rooli</a:t>
            </a:r>
            <a:r>
              <a:rPr lang="en-US" dirty="0"/>
              <a:t>. </a:t>
            </a:r>
            <a:r>
              <a:rPr lang="en-US" dirty="0" err="1"/>
              <a:t>Tämä</a:t>
            </a:r>
            <a:r>
              <a:rPr lang="en-US" dirty="0"/>
              <a:t> </a:t>
            </a:r>
            <a:r>
              <a:rPr lang="en-US" dirty="0" err="1"/>
              <a:t>vaikuttaa</a:t>
            </a:r>
            <a:r>
              <a:rPr lang="en-US" dirty="0"/>
              <a:t> </a:t>
            </a:r>
            <a:r>
              <a:rPr lang="en-US" dirty="0" err="1"/>
              <a:t>tuotantopanosten</a:t>
            </a:r>
            <a:r>
              <a:rPr lang="en-US" dirty="0"/>
              <a:t> ja –</a:t>
            </a:r>
            <a:r>
              <a:rPr lang="en-US" dirty="0" err="1"/>
              <a:t>tarvikkeiden</a:t>
            </a:r>
            <a:r>
              <a:rPr lang="en-US" dirty="0"/>
              <a:t> </a:t>
            </a:r>
            <a:r>
              <a:rPr lang="en-US" dirty="0" err="1"/>
              <a:t>kysyntään</a:t>
            </a:r>
            <a:r>
              <a:rPr lang="en-US" dirty="0"/>
              <a:t>. Se </a:t>
            </a:r>
            <a:r>
              <a:rPr lang="en-US" dirty="0" err="1"/>
              <a:t>mitä</a:t>
            </a:r>
            <a:r>
              <a:rPr lang="en-US" dirty="0"/>
              <a:t> </a:t>
            </a:r>
            <a:r>
              <a:rPr lang="en-US" dirty="0" err="1"/>
              <a:t>kotieläintuotannosta</a:t>
            </a:r>
            <a:r>
              <a:rPr lang="en-US" dirty="0"/>
              <a:t> </a:t>
            </a:r>
            <a:r>
              <a:rPr lang="en-US" dirty="0" err="1"/>
              <a:t>vapautuvalle</a:t>
            </a:r>
            <a:r>
              <a:rPr lang="en-US" dirty="0"/>
              <a:t> </a:t>
            </a:r>
            <a:r>
              <a:rPr lang="en-US" dirty="0" err="1"/>
              <a:t>pellolle</a:t>
            </a:r>
            <a:r>
              <a:rPr lang="en-US" dirty="0"/>
              <a:t> </a:t>
            </a:r>
            <a:r>
              <a:rPr lang="en-US" dirty="0" err="1"/>
              <a:t>tapahtuu</a:t>
            </a:r>
            <a:r>
              <a:rPr lang="en-US" dirty="0"/>
              <a:t>, </a:t>
            </a:r>
            <a:r>
              <a:rPr lang="en-US" dirty="0" err="1"/>
              <a:t>vaikuttaa</a:t>
            </a:r>
            <a:r>
              <a:rPr lang="en-US" dirty="0"/>
              <a:t> </a:t>
            </a:r>
            <a:r>
              <a:rPr lang="en-US" dirty="0" err="1"/>
              <a:t>merkittävästi</a:t>
            </a:r>
            <a:r>
              <a:rPr lang="en-US" dirty="0"/>
              <a:t> </a:t>
            </a:r>
            <a:r>
              <a:rPr lang="en-US" dirty="0" err="1"/>
              <a:t>siihen</a:t>
            </a:r>
            <a:r>
              <a:rPr lang="en-US" dirty="0"/>
              <a:t>, </a:t>
            </a:r>
            <a:r>
              <a:rPr lang="en-US" dirty="0" err="1"/>
              <a:t>missä</a:t>
            </a:r>
            <a:r>
              <a:rPr lang="en-US" dirty="0"/>
              <a:t> </a:t>
            </a:r>
            <a:r>
              <a:rPr lang="en-US" dirty="0" err="1"/>
              <a:t>suhteessa</a:t>
            </a:r>
            <a:r>
              <a:rPr lang="en-US" dirty="0"/>
              <a:t> </a:t>
            </a:r>
            <a:r>
              <a:rPr lang="en-US" dirty="0" err="1"/>
              <a:t>päästöt</a:t>
            </a:r>
            <a:r>
              <a:rPr lang="en-US" dirty="0"/>
              <a:t> </a:t>
            </a:r>
            <a:r>
              <a:rPr lang="en-US" dirty="0" err="1"/>
              <a:t>pienenisivät</a:t>
            </a:r>
            <a:r>
              <a:rPr lang="en-US" dirty="0"/>
              <a:t>. </a:t>
            </a:r>
            <a:r>
              <a:rPr lang="en-US" dirty="0" err="1"/>
              <a:t>Suomalaisen</a:t>
            </a:r>
            <a:r>
              <a:rPr lang="en-US" dirty="0"/>
              <a:t> </a:t>
            </a:r>
            <a:r>
              <a:rPr lang="en-US" dirty="0" err="1"/>
              <a:t>ruuan</a:t>
            </a:r>
            <a:r>
              <a:rPr lang="en-US" dirty="0"/>
              <a:t> </a:t>
            </a:r>
            <a:r>
              <a:rPr lang="en-US" dirty="0" err="1"/>
              <a:t>ympäristökuorma</a:t>
            </a:r>
            <a:r>
              <a:rPr lang="en-US" dirty="0"/>
              <a:t> </a:t>
            </a:r>
            <a:r>
              <a:rPr lang="en-US" dirty="0" err="1"/>
              <a:t>pienenisi</a:t>
            </a:r>
            <a:r>
              <a:rPr lang="en-US" dirty="0"/>
              <a:t>, </a:t>
            </a:r>
            <a:r>
              <a:rPr lang="en-US" dirty="0" err="1"/>
              <a:t>mutta</a:t>
            </a:r>
            <a:r>
              <a:rPr lang="en-US" dirty="0"/>
              <a:t> </a:t>
            </a:r>
            <a:r>
              <a:rPr lang="en-US" dirty="0" err="1"/>
              <a:t>kasvaisi</a:t>
            </a:r>
            <a:r>
              <a:rPr lang="en-US" dirty="0"/>
              <a:t> </a:t>
            </a:r>
            <a:r>
              <a:rPr lang="en-US" dirty="0" err="1"/>
              <a:t>Suomen</a:t>
            </a:r>
            <a:r>
              <a:rPr lang="en-US" dirty="0"/>
              <a:t> </a:t>
            </a:r>
            <a:r>
              <a:rPr lang="en-US" dirty="0" err="1"/>
              <a:t>ulkopuolella</a:t>
            </a:r>
            <a:r>
              <a:rPr lang="en-US" dirty="0"/>
              <a:t> </a:t>
            </a:r>
            <a:r>
              <a:rPr lang="en-US" dirty="0" err="1"/>
              <a:t>tuonnin</a:t>
            </a:r>
            <a:r>
              <a:rPr lang="en-US" dirty="0"/>
              <a:t> </a:t>
            </a:r>
            <a:r>
              <a:rPr lang="en-US" dirty="0" err="1"/>
              <a:t>lisääntyessä</a:t>
            </a:r>
            <a:r>
              <a:rPr lang="en-US" dirty="0"/>
              <a:t>. </a:t>
            </a:r>
          </a:p>
          <a:p>
            <a:endParaRPr lang="en-US" dirty="0"/>
          </a:p>
          <a:p>
            <a:r>
              <a:rPr lang="en-US" dirty="0"/>
              <a:t>Jos </a:t>
            </a:r>
            <a:r>
              <a:rPr lang="en-US" dirty="0" err="1"/>
              <a:t>muutokset</a:t>
            </a:r>
            <a:r>
              <a:rPr lang="en-US" dirty="0"/>
              <a:t> </a:t>
            </a:r>
            <a:r>
              <a:rPr lang="en-US" dirty="0" err="1"/>
              <a:t>tehdään</a:t>
            </a:r>
            <a:r>
              <a:rPr lang="en-US" dirty="0"/>
              <a:t> vain </a:t>
            </a:r>
            <a:r>
              <a:rPr lang="en-US" dirty="0" err="1"/>
              <a:t>Suomessa</a:t>
            </a:r>
            <a:r>
              <a:rPr lang="en-US" dirty="0"/>
              <a:t> </a:t>
            </a:r>
            <a:r>
              <a:rPr lang="en-US" dirty="0" err="1"/>
              <a:t>eikä</a:t>
            </a:r>
            <a:r>
              <a:rPr lang="en-US" dirty="0"/>
              <a:t> </a:t>
            </a:r>
            <a:r>
              <a:rPr lang="en-US" dirty="0" err="1"/>
              <a:t>kysyntä</a:t>
            </a:r>
            <a:r>
              <a:rPr lang="en-US" dirty="0"/>
              <a:t> </a:t>
            </a:r>
            <a:r>
              <a:rPr lang="en-US" dirty="0" err="1"/>
              <a:t>muutu</a:t>
            </a:r>
            <a:r>
              <a:rPr lang="en-US" dirty="0"/>
              <a:t>, </a:t>
            </a:r>
            <a:r>
              <a:rPr lang="en-US" dirty="0" err="1"/>
              <a:t>tarve</a:t>
            </a:r>
            <a:r>
              <a:rPr lang="en-US" dirty="0"/>
              <a:t> </a:t>
            </a:r>
            <a:r>
              <a:rPr lang="en-US" dirty="0" err="1"/>
              <a:t>tyydytettäisiin</a:t>
            </a:r>
            <a:r>
              <a:rPr lang="en-US" dirty="0"/>
              <a:t> </a:t>
            </a:r>
            <a:r>
              <a:rPr lang="en-US" dirty="0" err="1"/>
              <a:t>ulkoa</a:t>
            </a:r>
            <a:r>
              <a:rPr lang="en-US" dirty="0"/>
              <a:t> </a:t>
            </a:r>
            <a:r>
              <a:rPr lang="en-US" dirty="0" err="1"/>
              <a:t>tuoduilla</a:t>
            </a:r>
            <a:r>
              <a:rPr lang="en-US" dirty="0"/>
              <a:t> </a:t>
            </a:r>
            <a:r>
              <a:rPr lang="en-US" dirty="0" err="1"/>
              <a:t>tuotteilla</a:t>
            </a:r>
            <a:r>
              <a:rPr lang="en-US" dirty="0"/>
              <a:t>, </a:t>
            </a:r>
            <a:r>
              <a:rPr lang="en-US" dirty="0" err="1"/>
              <a:t>mikä</a:t>
            </a:r>
            <a:r>
              <a:rPr lang="en-US" dirty="0"/>
              <a:t> </a:t>
            </a:r>
            <a:r>
              <a:rPr lang="en-US" dirty="0" err="1"/>
              <a:t>kasvattaisi</a:t>
            </a:r>
            <a:r>
              <a:rPr lang="en-US" dirty="0"/>
              <a:t> </a:t>
            </a:r>
            <a:r>
              <a:rPr lang="en-US" dirty="0" err="1"/>
              <a:t>päästöjä</a:t>
            </a:r>
            <a:r>
              <a:rPr lang="en-US" dirty="0"/>
              <a:t> ja </a:t>
            </a:r>
            <a:r>
              <a:rPr lang="en-US" dirty="0" err="1"/>
              <a:t>vedenkulutusta</a:t>
            </a:r>
            <a:r>
              <a:rPr lang="en-US" dirty="0"/>
              <a:t> </a:t>
            </a:r>
            <a:r>
              <a:rPr lang="en-US" dirty="0" err="1"/>
              <a:t>muualla</a:t>
            </a:r>
            <a:r>
              <a:rPr lang="en-US" dirty="0"/>
              <a:t>. </a:t>
            </a:r>
            <a:r>
              <a:rPr lang="en-US" dirty="0" err="1"/>
              <a:t>Meiltä</a:t>
            </a:r>
            <a:r>
              <a:rPr lang="en-US" dirty="0"/>
              <a:t> </a:t>
            </a:r>
            <a:r>
              <a:rPr lang="en-US" dirty="0" err="1"/>
              <a:t>häviäisi</a:t>
            </a:r>
            <a:r>
              <a:rPr lang="en-US" dirty="0"/>
              <a:t> </a:t>
            </a:r>
            <a:r>
              <a:rPr lang="en-US" dirty="0" err="1"/>
              <a:t>tiettyjä</a:t>
            </a:r>
            <a:r>
              <a:rPr lang="en-US" dirty="0"/>
              <a:t> </a:t>
            </a:r>
            <a:r>
              <a:rPr lang="en-US" dirty="0" err="1"/>
              <a:t>biotooppeja</a:t>
            </a:r>
            <a:r>
              <a:rPr lang="en-US" dirty="0"/>
              <a:t> </a:t>
            </a:r>
            <a:r>
              <a:rPr lang="en-US" dirty="0" err="1"/>
              <a:t>kokonaan</a:t>
            </a:r>
            <a:r>
              <a:rPr lang="en-US" dirty="0"/>
              <a:t> ja </a:t>
            </a:r>
            <a:r>
              <a:rPr lang="en-US" dirty="0" err="1"/>
              <a:t>tuotanto</a:t>
            </a:r>
            <a:r>
              <a:rPr lang="en-US" dirty="0"/>
              <a:t> </a:t>
            </a:r>
            <a:r>
              <a:rPr lang="en-US" dirty="0" err="1"/>
              <a:t>yksipuolistuisi</a:t>
            </a:r>
            <a:r>
              <a:rPr lang="en-US" dirty="0"/>
              <a:t>, </a:t>
            </a:r>
            <a:r>
              <a:rPr lang="en-US" dirty="0" err="1"/>
              <a:t>jolloin</a:t>
            </a:r>
            <a:r>
              <a:rPr lang="en-US" dirty="0"/>
              <a:t> </a:t>
            </a:r>
            <a:r>
              <a:rPr lang="en-US" dirty="0" err="1"/>
              <a:t>sen</a:t>
            </a:r>
            <a:r>
              <a:rPr lang="en-US" dirty="0"/>
              <a:t> </a:t>
            </a:r>
            <a:r>
              <a:rPr lang="en-US" dirty="0" err="1"/>
              <a:t>sopeutuminen</a:t>
            </a:r>
            <a:r>
              <a:rPr lang="en-US" dirty="0"/>
              <a:t> </a:t>
            </a:r>
            <a:r>
              <a:rPr lang="en-US" dirty="0" err="1"/>
              <a:t>muuttuvaan</a:t>
            </a:r>
            <a:r>
              <a:rPr lang="en-US" dirty="0"/>
              <a:t> </a:t>
            </a:r>
            <a:r>
              <a:rPr lang="en-US" dirty="0" err="1"/>
              <a:t>ilmastoon</a:t>
            </a:r>
            <a:r>
              <a:rPr lang="en-US" dirty="0"/>
              <a:t> </a:t>
            </a:r>
            <a:r>
              <a:rPr lang="en-US" dirty="0" err="1"/>
              <a:t>muuttuisi</a:t>
            </a:r>
            <a:r>
              <a:rPr lang="en-US" dirty="0"/>
              <a:t> </a:t>
            </a:r>
            <a:r>
              <a:rPr lang="en-US" dirty="0" err="1"/>
              <a:t>hankalammaksi</a:t>
            </a:r>
            <a:r>
              <a:rPr lang="en-US" dirty="0"/>
              <a:t>. </a:t>
            </a:r>
          </a:p>
          <a:p>
            <a:endParaRPr lang="en-US" dirty="0"/>
          </a:p>
          <a:p>
            <a:r>
              <a:rPr lang="en-US" dirty="0" err="1"/>
              <a:t>Lihan</a:t>
            </a:r>
            <a:r>
              <a:rPr lang="en-US" dirty="0"/>
              <a:t> ja </a:t>
            </a:r>
            <a:r>
              <a:rPr lang="en-US" dirty="0" err="1"/>
              <a:t>maidon</a:t>
            </a:r>
            <a:r>
              <a:rPr lang="en-US" dirty="0"/>
              <a:t> </a:t>
            </a:r>
            <a:r>
              <a:rPr lang="en-US" dirty="0" err="1"/>
              <a:t>asemesta</a:t>
            </a:r>
            <a:r>
              <a:rPr lang="en-US" dirty="0"/>
              <a:t> </a:t>
            </a:r>
            <a:r>
              <a:rPr lang="en-US" dirty="0" err="1"/>
              <a:t>osa</a:t>
            </a:r>
            <a:r>
              <a:rPr lang="en-US" dirty="0"/>
              <a:t> </a:t>
            </a:r>
            <a:r>
              <a:rPr lang="en-US" dirty="0" err="1"/>
              <a:t>viljelijöistä</a:t>
            </a:r>
            <a:r>
              <a:rPr lang="en-US" dirty="0"/>
              <a:t> </a:t>
            </a:r>
            <a:r>
              <a:rPr lang="en-US" dirty="0" err="1"/>
              <a:t>siirtyisi</a:t>
            </a:r>
            <a:r>
              <a:rPr lang="en-US" dirty="0"/>
              <a:t> </a:t>
            </a:r>
            <a:r>
              <a:rPr lang="en-US" dirty="0" err="1"/>
              <a:t>tuottamaan</a:t>
            </a:r>
            <a:r>
              <a:rPr lang="en-US" dirty="0"/>
              <a:t> </a:t>
            </a:r>
            <a:r>
              <a:rPr lang="en-US" dirty="0" err="1"/>
              <a:t>muita</a:t>
            </a:r>
            <a:r>
              <a:rPr lang="en-US" dirty="0"/>
              <a:t> </a:t>
            </a:r>
            <a:r>
              <a:rPr lang="en-US" dirty="0" err="1"/>
              <a:t>proteiininlähteitä</a:t>
            </a:r>
            <a:r>
              <a:rPr lang="en-US" dirty="0"/>
              <a:t> </a:t>
            </a:r>
            <a:r>
              <a:rPr lang="en-US" dirty="0" err="1"/>
              <a:t>siellä</a:t>
            </a:r>
            <a:r>
              <a:rPr lang="en-US" dirty="0"/>
              <a:t>, </a:t>
            </a:r>
            <a:r>
              <a:rPr lang="en-US" dirty="0" err="1"/>
              <a:t>missä</a:t>
            </a:r>
            <a:r>
              <a:rPr lang="en-US" dirty="0"/>
              <a:t> </a:t>
            </a:r>
            <a:r>
              <a:rPr lang="en-US" dirty="0" err="1"/>
              <a:t>luonnonolosuhteet</a:t>
            </a:r>
            <a:r>
              <a:rPr lang="en-US" dirty="0"/>
              <a:t> </a:t>
            </a:r>
            <a:r>
              <a:rPr lang="en-US" dirty="0" err="1"/>
              <a:t>sen</a:t>
            </a:r>
            <a:r>
              <a:rPr lang="en-US" dirty="0"/>
              <a:t> </a:t>
            </a:r>
            <a:r>
              <a:rPr lang="en-US" dirty="0" err="1"/>
              <a:t>mahdollistavat</a:t>
            </a:r>
            <a:r>
              <a:rPr lang="en-US" dirty="0"/>
              <a:t>. </a:t>
            </a:r>
            <a:r>
              <a:rPr lang="en-US" dirty="0" err="1"/>
              <a:t>Suomeen</a:t>
            </a:r>
            <a:r>
              <a:rPr lang="en-US" dirty="0"/>
              <a:t> </a:t>
            </a:r>
            <a:r>
              <a:rPr lang="en-US" dirty="0" err="1"/>
              <a:t>jäävä</a:t>
            </a:r>
            <a:r>
              <a:rPr lang="en-US" dirty="0"/>
              <a:t> </a:t>
            </a:r>
            <a:r>
              <a:rPr lang="en-US" dirty="0" err="1"/>
              <a:t>tuotanto</a:t>
            </a:r>
            <a:r>
              <a:rPr lang="en-US" dirty="0"/>
              <a:t> </a:t>
            </a:r>
            <a:r>
              <a:rPr lang="en-US" dirty="0" err="1"/>
              <a:t>luultavasti</a:t>
            </a:r>
            <a:r>
              <a:rPr lang="en-US" dirty="0"/>
              <a:t> </a:t>
            </a:r>
            <a:r>
              <a:rPr lang="en-US" dirty="0" err="1"/>
              <a:t>siirtyisi</a:t>
            </a:r>
            <a:r>
              <a:rPr lang="en-US" dirty="0"/>
              <a:t> </a:t>
            </a:r>
            <a:r>
              <a:rPr lang="en-US" dirty="0" err="1"/>
              <a:t>nykyisestä</a:t>
            </a:r>
            <a:r>
              <a:rPr lang="en-US" dirty="0"/>
              <a:t> </a:t>
            </a:r>
            <a:r>
              <a:rPr lang="en-US" dirty="0" err="1"/>
              <a:t>nauta</a:t>
            </a:r>
            <a:r>
              <a:rPr lang="en-US" dirty="0"/>
              <a:t>- ja </a:t>
            </a:r>
            <a:r>
              <a:rPr lang="en-US" dirty="0" err="1"/>
              <a:t>maitosuomesta</a:t>
            </a:r>
            <a:r>
              <a:rPr lang="en-US" dirty="0"/>
              <a:t> </a:t>
            </a:r>
            <a:r>
              <a:rPr lang="en-US" dirty="0" err="1"/>
              <a:t>kohti</a:t>
            </a:r>
            <a:r>
              <a:rPr lang="en-US" dirty="0"/>
              <a:t> </a:t>
            </a:r>
            <a:r>
              <a:rPr lang="en-US" dirty="0" err="1"/>
              <a:t>etelää</a:t>
            </a:r>
            <a:r>
              <a:rPr lang="en-US" dirty="0"/>
              <a:t>. </a:t>
            </a:r>
            <a:r>
              <a:rPr lang="en-US" dirty="0" err="1"/>
              <a:t>Teollisuus</a:t>
            </a:r>
            <a:r>
              <a:rPr lang="en-US" dirty="0"/>
              <a:t> </a:t>
            </a:r>
            <a:r>
              <a:rPr lang="en-US" dirty="0" err="1"/>
              <a:t>joutuisi</a:t>
            </a:r>
            <a:r>
              <a:rPr lang="en-US" dirty="0"/>
              <a:t> </a:t>
            </a:r>
            <a:r>
              <a:rPr lang="en-US" dirty="0" err="1"/>
              <a:t>siirtymään</a:t>
            </a:r>
            <a:r>
              <a:rPr lang="en-US" dirty="0"/>
              <a:t> </a:t>
            </a:r>
            <a:r>
              <a:rPr lang="en-US" dirty="0" err="1"/>
              <a:t>kasvisperäisten</a:t>
            </a:r>
            <a:r>
              <a:rPr lang="en-US" dirty="0"/>
              <a:t> </a:t>
            </a:r>
            <a:r>
              <a:rPr lang="en-US" dirty="0" err="1"/>
              <a:t>tuotteiden</a:t>
            </a:r>
            <a:r>
              <a:rPr lang="en-US" dirty="0"/>
              <a:t> </a:t>
            </a:r>
            <a:r>
              <a:rPr lang="en-US" dirty="0" err="1"/>
              <a:t>jalostamiseen</a:t>
            </a:r>
            <a:r>
              <a:rPr lang="en-US" dirty="0"/>
              <a:t> tai </a:t>
            </a:r>
            <a:r>
              <a:rPr lang="en-US" dirty="0" err="1"/>
              <a:t>vaihtoehtoisesti</a:t>
            </a:r>
            <a:r>
              <a:rPr lang="en-US" dirty="0"/>
              <a:t> </a:t>
            </a:r>
            <a:r>
              <a:rPr lang="en-US" dirty="0" err="1"/>
              <a:t>lopettamaan</a:t>
            </a:r>
            <a:r>
              <a:rPr lang="en-US" dirty="0"/>
              <a:t> </a:t>
            </a:r>
            <a:r>
              <a:rPr lang="en-US" dirty="0" err="1"/>
              <a:t>toimintansa</a:t>
            </a:r>
            <a:r>
              <a:rPr lang="en-US" dirty="0"/>
              <a:t>. </a:t>
            </a:r>
            <a:r>
              <a:rPr lang="en-US" dirty="0" err="1"/>
              <a:t>Työpaikkoja</a:t>
            </a:r>
            <a:r>
              <a:rPr lang="en-US" dirty="0"/>
              <a:t> </a:t>
            </a:r>
            <a:r>
              <a:rPr lang="en-US" dirty="0" err="1"/>
              <a:t>mitä</a:t>
            </a:r>
            <a:r>
              <a:rPr lang="en-US" dirty="0"/>
              <a:t> </a:t>
            </a:r>
            <a:r>
              <a:rPr lang="en-US" dirty="0" err="1"/>
              <a:t>todennäköisimmin</a:t>
            </a:r>
            <a:r>
              <a:rPr lang="en-US" dirty="0"/>
              <a:t> </a:t>
            </a:r>
            <a:r>
              <a:rPr lang="en-US" dirty="0" err="1"/>
              <a:t>katoaisi</a:t>
            </a:r>
            <a:r>
              <a:rPr lang="en-US" dirty="0"/>
              <a:t> </a:t>
            </a:r>
            <a:r>
              <a:rPr lang="en-US" dirty="0" err="1"/>
              <a:t>alalta</a:t>
            </a:r>
            <a:r>
              <a:rPr lang="en-US" dirty="0"/>
              <a:t>. </a:t>
            </a:r>
            <a:r>
              <a:rPr lang="en-US" dirty="0" err="1"/>
              <a:t>Kotimainen</a:t>
            </a:r>
            <a:r>
              <a:rPr lang="en-US" dirty="0"/>
              <a:t>  </a:t>
            </a:r>
            <a:r>
              <a:rPr lang="en-US" dirty="0" err="1"/>
              <a:t>jäljelle</a:t>
            </a:r>
            <a:r>
              <a:rPr lang="en-US" dirty="0"/>
              <a:t> </a:t>
            </a:r>
            <a:r>
              <a:rPr lang="en-US" dirty="0" err="1"/>
              <a:t>jäävä</a:t>
            </a:r>
            <a:r>
              <a:rPr lang="en-US" dirty="0"/>
              <a:t> </a:t>
            </a:r>
            <a:r>
              <a:rPr lang="en-US" dirty="0" err="1"/>
              <a:t>kotieläintuotanto</a:t>
            </a:r>
            <a:r>
              <a:rPr lang="en-US" dirty="0"/>
              <a:t> </a:t>
            </a:r>
            <a:r>
              <a:rPr lang="en-US" dirty="0" err="1"/>
              <a:t>tuottaisi</a:t>
            </a:r>
            <a:r>
              <a:rPr lang="en-US" dirty="0"/>
              <a:t> </a:t>
            </a:r>
            <a:r>
              <a:rPr lang="en-US" dirty="0" err="1"/>
              <a:t>kalliimpia</a:t>
            </a:r>
            <a:r>
              <a:rPr lang="en-US" dirty="0"/>
              <a:t> </a:t>
            </a:r>
            <a:r>
              <a:rPr lang="en-US" dirty="0" err="1"/>
              <a:t>raaka-aineita</a:t>
            </a:r>
            <a:r>
              <a:rPr lang="en-US" dirty="0"/>
              <a:t> (</a:t>
            </a:r>
            <a:r>
              <a:rPr lang="en-US" dirty="0" err="1"/>
              <a:t>koska</a:t>
            </a:r>
            <a:r>
              <a:rPr lang="en-US" dirty="0"/>
              <a:t> </a:t>
            </a:r>
            <a:r>
              <a:rPr lang="en-US" dirty="0" err="1"/>
              <a:t>tuet</a:t>
            </a:r>
            <a:r>
              <a:rPr lang="en-US" dirty="0"/>
              <a:t> </a:t>
            </a:r>
            <a:r>
              <a:rPr lang="en-US" dirty="0" err="1"/>
              <a:t>poissa</a:t>
            </a:r>
            <a:r>
              <a:rPr lang="en-US" dirty="0"/>
              <a:t>), </a:t>
            </a:r>
            <a:r>
              <a:rPr lang="en-US" dirty="0" err="1"/>
              <a:t>millä</a:t>
            </a:r>
            <a:r>
              <a:rPr lang="en-US" dirty="0"/>
              <a:t> </a:t>
            </a:r>
            <a:r>
              <a:rPr lang="en-US" dirty="0" err="1"/>
              <a:t>voisi</a:t>
            </a:r>
            <a:r>
              <a:rPr lang="en-US" dirty="0"/>
              <a:t> olla </a:t>
            </a:r>
            <a:r>
              <a:rPr lang="en-US" dirty="0" err="1"/>
              <a:t>vaikutusta</a:t>
            </a:r>
            <a:r>
              <a:rPr lang="en-US" dirty="0"/>
              <a:t> </a:t>
            </a:r>
            <a:r>
              <a:rPr lang="en-US" dirty="0" err="1"/>
              <a:t>erityisesti</a:t>
            </a:r>
            <a:r>
              <a:rPr lang="en-US" dirty="0"/>
              <a:t> </a:t>
            </a:r>
            <a:r>
              <a:rPr lang="en-US" dirty="0" err="1"/>
              <a:t>pienituloisten</a:t>
            </a:r>
            <a:r>
              <a:rPr lang="en-US" dirty="0"/>
              <a:t> </a:t>
            </a:r>
            <a:r>
              <a:rPr lang="en-US" dirty="0" err="1"/>
              <a:t>ravitsemukseen</a:t>
            </a:r>
            <a:r>
              <a:rPr lang="en-US" dirty="0"/>
              <a:t>. </a:t>
            </a:r>
          </a:p>
          <a:p>
            <a:endParaRPr lang="en-US" dirty="0"/>
          </a:p>
          <a:p>
            <a:r>
              <a:rPr lang="en-US" dirty="0" err="1"/>
              <a:t>Koska</a:t>
            </a:r>
            <a:r>
              <a:rPr lang="en-US" dirty="0"/>
              <a:t> </a:t>
            </a:r>
            <a:r>
              <a:rPr lang="en-US" dirty="0" err="1"/>
              <a:t>monet</a:t>
            </a:r>
            <a:r>
              <a:rPr lang="en-US" dirty="0"/>
              <a:t> </a:t>
            </a:r>
            <a:r>
              <a:rPr lang="en-US" dirty="0" err="1"/>
              <a:t>kuluttajat</a:t>
            </a:r>
            <a:r>
              <a:rPr lang="en-US" dirty="0"/>
              <a:t> </a:t>
            </a:r>
            <a:r>
              <a:rPr lang="en-US" dirty="0" err="1"/>
              <a:t>haluavat</a:t>
            </a:r>
            <a:r>
              <a:rPr lang="en-US" dirty="0"/>
              <a:t> </a:t>
            </a:r>
            <a:r>
              <a:rPr lang="en-US" dirty="0" err="1"/>
              <a:t>syödä</a:t>
            </a:r>
            <a:r>
              <a:rPr lang="en-US" dirty="0"/>
              <a:t> </a:t>
            </a:r>
            <a:r>
              <a:rPr lang="en-US" dirty="0" err="1"/>
              <a:t>kotimaista</a:t>
            </a:r>
            <a:r>
              <a:rPr lang="en-US" dirty="0"/>
              <a:t> </a:t>
            </a:r>
            <a:r>
              <a:rPr lang="en-US" dirty="0" err="1"/>
              <a:t>lihaa</a:t>
            </a:r>
            <a:r>
              <a:rPr lang="en-US" dirty="0"/>
              <a:t> ja </a:t>
            </a:r>
            <a:r>
              <a:rPr lang="en-US" dirty="0" err="1"/>
              <a:t>jos</a:t>
            </a:r>
            <a:r>
              <a:rPr lang="en-US" dirty="0"/>
              <a:t> </a:t>
            </a:r>
            <a:r>
              <a:rPr lang="en-US" dirty="0" err="1"/>
              <a:t>sen</a:t>
            </a:r>
            <a:r>
              <a:rPr lang="en-US" dirty="0"/>
              <a:t> </a:t>
            </a:r>
            <a:r>
              <a:rPr lang="en-US" dirty="0" err="1"/>
              <a:t>tarjonta</a:t>
            </a:r>
            <a:r>
              <a:rPr lang="en-US" dirty="0"/>
              <a:t> </a:t>
            </a:r>
            <a:r>
              <a:rPr lang="en-US" dirty="0" err="1"/>
              <a:t>kannattavuussyistä</a:t>
            </a:r>
            <a:r>
              <a:rPr lang="en-US" dirty="0"/>
              <a:t> </a:t>
            </a:r>
            <a:r>
              <a:rPr lang="en-US" dirty="0" err="1"/>
              <a:t>vähenee</a:t>
            </a:r>
            <a:r>
              <a:rPr lang="en-US" dirty="0"/>
              <a:t>, </a:t>
            </a:r>
            <a:r>
              <a:rPr lang="en-US" dirty="0" err="1"/>
              <a:t>ihmiset</a:t>
            </a:r>
            <a:r>
              <a:rPr lang="en-US" dirty="0"/>
              <a:t> </a:t>
            </a:r>
            <a:r>
              <a:rPr lang="en-US" dirty="0" err="1"/>
              <a:t>syövät</a:t>
            </a:r>
            <a:r>
              <a:rPr lang="en-US" dirty="0"/>
              <a:t> </a:t>
            </a:r>
            <a:r>
              <a:rPr lang="en-US" dirty="0" err="1"/>
              <a:t>joko</a:t>
            </a:r>
            <a:r>
              <a:rPr lang="en-US" dirty="0"/>
              <a:t> </a:t>
            </a:r>
            <a:r>
              <a:rPr lang="en-US" dirty="0" err="1"/>
              <a:t>tuontituotteita</a:t>
            </a:r>
            <a:r>
              <a:rPr lang="en-US" dirty="0"/>
              <a:t> tai </a:t>
            </a:r>
            <a:r>
              <a:rPr lang="en-US" dirty="0" err="1"/>
              <a:t>siirtyvät</a:t>
            </a:r>
            <a:r>
              <a:rPr lang="en-US" dirty="0"/>
              <a:t> </a:t>
            </a:r>
            <a:r>
              <a:rPr lang="en-US" dirty="0" err="1"/>
              <a:t>kuluttamaan</a:t>
            </a:r>
            <a:r>
              <a:rPr lang="en-US" dirty="0"/>
              <a:t> </a:t>
            </a:r>
            <a:r>
              <a:rPr lang="en-US" dirty="0" err="1"/>
              <a:t>uusia</a:t>
            </a:r>
            <a:r>
              <a:rPr lang="en-US" dirty="0"/>
              <a:t> </a:t>
            </a:r>
            <a:r>
              <a:rPr lang="en-US" dirty="0" err="1"/>
              <a:t>kasvis</a:t>
            </a:r>
            <a:r>
              <a:rPr lang="en-US" dirty="0"/>
              <a:t>- ja </a:t>
            </a:r>
            <a:r>
              <a:rPr lang="en-US" dirty="0" err="1"/>
              <a:t>kalatuotteita</a:t>
            </a:r>
            <a:r>
              <a:rPr lang="en-US" dirty="0"/>
              <a:t>. </a:t>
            </a:r>
            <a:r>
              <a:rPr lang="en-US" dirty="0" err="1"/>
              <a:t>Tällä</a:t>
            </a:r>
            <a:r>
              <a:rPr lang="en-US" dirty="0"/>
              <a:t> </a:t>
            </a:r>
            <a:r>
              <a:rPr lang="en-US" dirty="0" err="1"/>
              <a:t>saattaisi</a:t>
            </a:r>
            <a:r>
              <a:rPr lang="en-US" dirty="0"/>
              <a:t> olla  </a:t>
            </a:r>
            <a:r>
              <a:rPr lang="en-US" dirty="0" err="1"/>
              <a:t>joillekin</a:t>
            </a:r>
            <a:r>
              <a:rPr lang="en-US" dirty="0"/>
              <a:t> </a:t>
            </a:r>
            <a:r>
              <a:rPr lang="en-US" dirty="0" err="1"/>
              <a:t>kuluttajille</a:t>
            </a:r>
            <a:r>
              <a:rPr lang="en-US" dirty="0"/>
              <a:t> </a:t>
            </a:r>
            <a:r>
              <a:rPr lang="en-US" dirty="0" err="1"/>
              <a:t>myönteisiä</a:t>
            </a:r>
            <a:r>
              <a:rPr lang="en-US" dirty="0"/>
              <a:t>  </a:t>
            </a:r>
            <a:r>
              <a:rPr lang="en-US" dirty="0" err="1"/>
              <a:t>ravitsemus</a:t>
            </a:r>
            <a:r>
              <a:rPr lang="en-US" dirty="0"/>
              <a:t>- ja </a:t>
            </a:r>
            <a:r>
              <a:rPr lang="en-US" dirty="0" err="1"/>
              <a:t>terveysvaikutuksia</a:t>
            </a:r>
            <a:r>
              <a:rPr lang="en-US" dirty="0"/>
              <a:t>. </a:t>
            </a:r>
            <a:endParaRPr lang="x-none" dirty="0"/>
          </a:p>
        </p:txBody>
      </p:sp>
      <p:sp>
        <p:nvSpPr>
          <p:cNvPr id="4" name="Slide Number Placeholder 3"/>
          <p:cNvSpPr>
            <a:spLocks noGrp="1"/>
          </p:cNvSpPr>
          <p:nvPr>
            <p:ph type="sldNum" sz="quarter" idx="5"/>
          </p:nvPr>
        </p:nvSpPr>
        <p:spPr/>
        <p:txBody>
          <a:bodyPr/>
          <a:lstStyle/>
          <a:p>
            <a:pPr>
              <a:defRPr/>
            </a:pPr>
            <a:fld id="{2369A9CC-E333-0B40-97D2-4B232C75861C}" type="slidenum">
              <a:rPr lang="fi-FI" smtClean="0"/>
              <a:pPr>
                <a:defRPr/>
              </a:pPr>
              <a:t>5</a:t>
            </a:fld>
            <a:endParaRPr lang="fi-FI"/>
          </a:p>
        </p:txBody>
      </p:sp>
    </p:spTree>
    <p:extLst>
      <p:ext uri="{BB962C8B-B14F-4D97-AF65-F5344CB8AC3E}">
        <p14:creationId xmlns:p14="http://schemas.microsoft.com/office/powerpoint/2010/main" val="301691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2075" y="744538"/>
            <a:ext cx="6615113" cy="3721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AB84F2C7-6532-4E26-815D-0DD6527B5BC2}" type="slidenum">
              <a:rPr lang="en-US" smtClean="0"/>
              <a:pPr>
                <a:defRPr/>
              </a:pPr>
              <a:t>6</a:t>
            </a:fld>
            <a:endParaRPr lang="en-US"/>
          </a:p>
        </p:txBody>
      </p:sp>
    </p:spTree>
    <p:extLst>
      <p:ext uri="{BB962C8B-B14F-4D97-AF65-F5344CB8AC3E}">
        <p14:creationId xmlns:p14="http://schemas.microsoft.com/office/powerpoint/2010/main" val="202554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2075" y="744538"/>
            <a:ext cx="6615113" cy="3721100"/>
          </a:xfrm>
        </p:spPr>
      </p:sp>
      <p:sp>
        <p:nvSpPr>
          <p:cNvPr id="3" name="Huomautusten paikkamerkki 2"/>
          <p:cNvSpPr>
            <a:spLocks noGrp="1"/>
          </p:cNvSpPr>
          <p:nvPr>
            <p:ph type="body" idx="1"/>
          </p:nvPr>
        </p:nvSpPr>
        <p:spPr/>
        <p:txBody>
          <a:bodyPr/>
          <a:lstStyle/>
          <a:p>
            <a:r>
              <a:rPr lang="fi-FI" dirty="0"/>
              <a:t>Suomen viileä kasvukausi, jota nurmet hyödyntävät tehokkaasti ja nurmen kuidun sulavuus on korkea.</a:t>
            </a:r>
          </a:p>
          <a:p>
            <a:r>
              <a:rPr lang="fi-FI" dirty="0" err="1"/>
              <a:t>Huom</a:t>
            </a:r>
            <a:r>
              <a:rPr lang="fi-FI" dirty="0"/>
              <a:t> myös USA, Kanada:</a:t>
            </a:r>
            <a:r>
              <a:rPr lang="fi-FI" baseline="0" dirty="0"/>
              <a:t> osa tuotannosta on </a:t>
            </a:r>
            <a:r>
              <a:rPr lang="fi-FI" i="1" baseline="0" dirty="0" err="1"/>
              <a:t>grassland</a:t>
            </a:r>
            <a:r>
              <a:rPr lang="fi-FI" i="1" baseline="0" dirty="0"/>
              <a:t> </a:t>
            </a:r>
            <a:r>
              <a:rPr lang="fi-FI" i="1" baseline="0" dirty="0" err="1"/>
              <a:t>based</a:t>
            </a:r>
            <a:r>
              <a:rPr lang="fi-FI" i="1" baseline="0" dirty="0"/>
              <a:t> </a:t>
            </a:r>
            <a:r>
              <a:rPr lang="fi-FI" i="1" baseline="0" dirty="0" err="1"/>
              <a:t>production</a:t>
            </a:r>
            <a:endParaRPr lang="fi-FI" i="1" baseline="0" dirty="0"/>
          </a:p>
          <a:p>
            <a:r>
              <a:rPr lang="fi-FI" baseline="0" dirty="0"/>
              <a:t>Intia, Aasia ,Afrikka märehtijät hyödyntävät jätteitä, joutomaata sekä tarjoavat vetovoimaa</a:t>
            </a:r>
            <a:endParaRPr lang="fi-FI" dirty="0"/>
          </a:p>
        </p:txBody>
      </p:sp>
      <p:sp>
        <p:nvSpPr>
          <p:cNvPr id="4" name="Dian numeron paikkamerkki 3"/>
          <p:cNvSpPr>
            <a:spLocks noGrp="1"/>
          </p:cNvSpPr>
          <p:nvPr>
            <p:ph type="sldNum" sz="quarter" idx="10"/>
          </p:nvPr>
        </p:nvSpPr>
        <p:spPr/>
        <p:txBody>
          <a:bodyPr/>
          <a:lstStyle/>
          <a:p>
            <a:pPr>
              <a:defRPr/>
            </a:pPr>
            <a:fld id="{AB84F2C7-6532-4E26-815D-0DD6527B5BC2}" type="slidenum">
              <a:rPr lang="en-US" smtClean="0"/>
              <a:pPr>
                <a:defRPr/>
              </a:pPr>
              <a:t>7</a:t>
            </a:fld>
            <a:endParaRPr lang="en-US"/>
          </a:p>
        </p:txBody>
      </p:sp>
    </p:spTree>
    <p:extLst>
      <p:ext uri="{BB962C8B-B14F-4D97-AF65-F5344CB8AC3E}">
        <p14:creationId xmlns:p14="http://schemas.microsoft.com/office/powerpoint/2010/main" val="84559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2075" y="744538"/>
            <a:ext cx="6615113" cy="3721100"/>
          </a:xfrm>
        </p:spPr>
      </p:sp>
      <p:sp>
        <p:nvSpPr>
          <p:cNvPr id="3" name="Huomautusten paikkamerkki 2"/>
          <p:cNvSpPr>
            <a:spLocks noGrp="1"/>
          </p:cNvSpPr>
          <p:nvPr>
            <p:ph type="body" idx="1"/>
          </p:nvPr>
        </p:nvSpPr>
        <p:spPr/>
        <p:txBody>
          <a:bodyPr/>
          <a:lstStyle/>
          <a:p>
            <a:pPr marL="171227" indent="-171227">
              <a:buFont typeface="Arial" panose="020B0604020202020204" pitchFamily="34" charset="0"/>
              <a:buChar char="•"/>
            </a:pPr>
            <a:r>
              <a:rPr lang="fi-FI" dirty="0"/>
              <a:t>8/11</a:t>
            </a:r>
            <a:r>
              <a:rPr lang="fi-FI" baseline="0" dirty="0"/>
              <a:t> ongelmasta poistuu jos </a:t>
            </a:r>
            <a:r>
              <a:rPr lang="fi-FI" baseline="0" dirty="0" err="1"/>
              <a:t>käyttä</a:t>
            </a:r>
            <a:r>
              <a:rPr lang="fi-FI" baseline="0" dirty="0"/>
              <a:t> kotimaista tai vastaavaa</a:t>
            </a:r>
            <a:endParaRPr lang="fi-FI" dirty="0"/>
          </a:p>
          <a:p>
            <a:pPr marL="171227" indent="-171227">
              <a:buFont typeface="Arial" panose="020B0604020202020204" pitchFamily="34" charset="0"/>
              <a:buChar char="•"/>
            </a:pPr>
            <a:r>
              <a:rPr lang="fi-FI" dirty="0"/>
              <a:t>Märehtijätuotannon/naudanlihan? kasvihuonekaasupäästöt 3 % GHG emissioista, usein</a:t>
            </a:r>
            <a:r>
              <a:rPr lang="fi-FI" baseline="0" dirty="0"/>
              <a:t> otsikoissa. Suomessa 2,5% </a:t>
            </a:r>
          </a:p>
          <a:p>
            <a:pPr marL="171227" indent="-171227">
              <a:buFont typeface="Arial" panose="020B0604020202020204" pitchFamily="34" charset="0"/>
              <a:buChar char="•"/>
            </a:pPr>
            <a:r>
              <a:rPr lang="fi-FI" baseline="0" dirty="0"/>
              <a:t>Suuret nautakeskittymät aiheuttavat P ja N kertymistä ja siksi rehevöitymistä (kehittyneet maat USA, EU)</a:t>
            </a:r>
          </a:p>
          <a:p>
            <a:pPr marL="171227" indent="-171227">
              <a:buFont typeface="Arial" panose="020B0604020202020204" pitchFamily="34" charset="0"/>
              <a:buChar char="•"/>
            </a:pPr>
            <a:r>
              <a:rPr lang="fi-FI" baseline="0" dirty="0"/>
              <a:t>Karjatalouden osuus happamoittavista päästöistä on suuri ja Suomessakin 90% mutta </a:t>
            </a:r>
            <a:r>
              <a:rPr lang="fi-FI" b="1" baseline="0" dirty="0"/>
              <a:t>kg/ha merkityksetön</a:t>
            </a:r>
            <a:r>
              <a:rPr lang="fi-FI" baseline="0" dirty="0"/>
              <a:t> vaikka osuus on suuri. Kun koko Suomen maatalouden ammoniumtyppipäästöt (28 </a:t>
            </a:r>
            <a:r>
              <a:rPr lang="fi-FI" baseline="0" dirty="0" err="1"/>
              <a:t>kt</a:t>
            </a:r>
            <a:r>
              <a:rPr lang="fi-FI" baseline="0" dirty="0"/>
              <a:t> NH3-N vuosi-1) jaetaan maan pinta-alalla 338 000 km2, päästöjen määrä on vain n. 0,83 kg-1 NH3-N ha-1 vuosi-1. joten -20% vähennys =160 g N/m2/v. </a:t>
            </a:r>
            <a:r>
              <a:rPr lang="fi-FI" baseline="0" dirty="0" err="1"/>
              <a:t>semilokaali</a:t>
            </a:r>
            <a:r>
              <a:rPr lang="fi-FI" baseline="0" dirty="0"/>
              <a:t> vaikutus (Pöyry: hyönteiset?). </a:t>
            </a:r>
            <a:r>
              <a:rPr lang="fi-FI" b="1" baseline="0" dirty="0"/>
              <a:t>Suoheimo 2015:  Happamoitumiselle herkät alueet vähentyneet 90%</a:t>
            </a:r>
          </a:p>
          <a:p>
            <a:pPr marL="171227" indent="-171227">
              <a:buFont typeface="Arial" panose="020B0604020202020204" pitchFamily="34" charset="0"/>
              <a:buChar char="•"/>
            </a:pPr>
            <a:r>
              <a:rPr lang="fi-FI" baseline="0" dirty="0"/>
              <a:t>Naudanlihantuotanto kuluttaa runsaasti vettä. Suomessa ei kärsitä vesipulasta eli on eettistä tuottaa naudanlihaa humideilla alueilla. Vedensäästä täällä ei auta vesipulasta kärsiviä alueita. </a:t>
            </a:r>
            <a:r>
              <a:rPr lang="fi-FI" b="1" baseline="0" dirty="0"/>
              <a:t>Meijeriteollisuuden vedentarve on suuri  </a:t>
            </a:r>
          </a:p>
          <a:p>
            <a:pPr marL="171227" indent="-171227">
              <a:buFont typeface="Arial" panose="020B0604020202020204" pitchFamily="34" charset="0"/>
              <a:buChar char="•"/>
            </a:pPr>
            <a:r>
              <a:rPr lang="fi-FI" baseline="0" dirty="0"/>
              <a:t>Sademetsien raivaaminen joko laitumeksi tai soijantuotantoon on uhka </a:t>
            </a:r>
            <a:r>
              <a:rPr lang="fi-FI" baseline="0" dirty="0" err="1"/>
              <a:t>biodiversiteetille</a:t>
            </a:r>
            <a:r>
              <a:rPr lang="fi-FI" baseline="0" dirty="0"/>
              <a:t> – Suomessa nurmet lisäävät </a:t>
            </a:r>
            <a:r>
              <a:rPr lang="fi-FI" baseline="0" dirty="0" err="1"/>
              <a:t>biodiversiteettiä</a:t>
            </a:r>
            <a:r>
              <a:rPr lang="fi-FI" baseline="0" dirty="0"/>
              <a:t> erityisesti perinnebiotooppien hoidossa jolla viihtyy 25% uhanalaisista eliöistä. Käsittää kasvilajeja, niveljalkaisia, lintuja… (kuovit, kottaraiset rantaniittyjen kahlaajat). Kuluttajan </a:t>
            </a:r>
            <a:r>
              <a:rPr lang="fi-FI" baseline="0" dirty="0" err="1"/>
              <a:t>biodiversiteetivaikutusista</a:t>
            </a:r>
            <a:r>
              <a:rPr lang="fi-FI" baseline="0" dirty="0"/>
              <a:t> n. 90 &amp; ulkomailla (Sandström </a:t>
            </a:r>
            <a:r>
              <a:rPr lang="fi-FI" baseline="0" dirty="0" err="1"/>
              <a:t>ym</a:t>
            </a:r>
            <a:r>
              <a:rPr lang="fi-FI" baseline="0" dirty="0"/>
              <a:t> 2015) </a:t>
            </a:r>
          </a:p>
          <a:p>
            <a:pPr marL="171227" indent="-171227">
              <a:buFont typeface="Arial" panose="020B0604020202020204" pitchFamily="34" charset="0"/>
              <a:buChar char="•"/>
            </a:pPr>
            <a:r>
              <a:rPr lang="fi-FI" baseline="0" dirty="0"/>
              <a:t>Ylilaidunnus on vakava uhka etenkin Afrikassa ja Keski-Aasiassa (</a:t>
            </a:r>
            <a:r>
              <a:rPr lang="fi-FI" baseline="0" dirty="0" err="1"/>
              <a:t>aridi/semiaridi</a:t>
            </a:r>
            <a:r>
              <a:rPr lang="fi-FI" baseline="0" dirty="0"/>
              <a:t>). Ei Suomessa eikä etenkään naudanlihantuotannossa. (POROT)</a:t>
            </a:r>
          </a:p>
          <a:p>
            <a:pPr marL="171227" indent="-171227">
              <a:buFont typeface="Arial" panose="020B0604020202020204" pitchFamily="34" charset="0"/>
              <a:buChar char="•"/>
            </a:pPr>
            <a:r>
              <a:rPr lang="fi-FI" baseline="0" dirty="0"/>
              <a:t>Kasvisuojelu erityisesti raskasta soijan ja  maissin viljelyssä. Suomessa vähäistä (nurmituotanto) eikä lihakarja juurikaan tarvitse lisävalkuaista perusrehujen lisäksi. Rypsi ja nurmen lopetus </a:t>
            </a:r>
            <a:r>
              <a:rPr lang="fi-FI" baseline="0" dirty="0" err="1"/>
              <a:t>glyfosaatilla</a:t>
            </a:r>
            <a:r>
              <a:rPr lang="fi-FI" baseline="0" dirty="0"/>
              <a:t> ainoat. </a:t>
            </a:r>
          </a:p>
          <a:p>
            <a:pPr marL="171227" indent="-171227">
              <a:buFont typeface="Arial" panose="020B0604020202020204" pitchFamily="34" charset="0"/>
              <a:buChar char="•"/>
            </a:pPr>
            <a:r>
              <a:rPr lang="fi-FI" baseline="0" dirty="0"/>
              <a:t>Maatalousmaan vaihtoehtoinen käyttö -ongelman taustana on lihantuotannon huono energiatase verrattuna suoraan syötyihin kasviksiin. Maapallon maatalousalueesta 40% on sellaista jota EI voida käyttää muuhun kuin nurmituotantoon (savannit </a:t>
            </a:r>
            <a:r>
              <a:rPr lang="fi-FI" baseline="0" dirty="0" err="1"/>
              <a:t>jne</a:t>
            </a:r>
            <a:r>
              <a:rPr lang="fi-FI" baseline="0" dirty="0"/>
              <a:t> , vuoristot </a:t>
            </a:r>
            <a:r>
              <a:rPr lang="fi-FI" baseline="0" dirty="0" err="1"/>
              <a:t>jne</a:t>
            </a:r>
            <a:r>
              <a:rPr lang="fi-FI" baseline="0" dirty="0"/>
              <a:t>) joten globaalisti vain osa nurmista on tässä suhteessa potentiaalisia. Suomessa nurmi on suhteellisesti kilpailukykyine kasvi verrattuna </a:t>
            </a:r>
            <a:r>
              <a:rPr lang="fi-FI" baseline="0" dirty="0" err="1"/>
              <a:t>esim</a:t>
            </a:r>
            <a:r>
              <a:rPr lang="fi-FI" baseline="0" dirty="0"/>
              <a:t> palkokasveihin, viljoihin tai öljykasveihin (viileä ilmasto, alhainen säteilyn intensiteetti, lyhyt kasvukausi) </a:t>
            </a:r>
          </a:p>
          <a:p>
            <a:pPr marL="171227" indent="-171227">
              <a:buFont typeface="Arial" panose="020B0604020202020204" pitchFamily="34" charset="0"/>
              <a:buChar char="•"/>
            </a:pPr>
            <a:r>
              <a:rPr lang="fi-FI" b="1" baseline="0" dirty="0">
                <a:solidFill>
                  <a:srgbClr val="FF0000"/>
                </a:solidFill>
              </a:rPr>
              <a:t>Antibiootit</a:t>
            </a:r>
          </a:p>
          <a:p>
            <a:pPr marL="171227" indent="-171227">
              <a:buFont typeface="Arial" panose="020B0604020202020204" pitchFamily="34" charset="0"/>
              <a:buChar char="•"/>
            </a:pPr>
            <a:endParaRPr lang="fi-FI" dirty="0"/>
          </a:p>
        </p:txBody>
      </p:sp>
      <p:sp>
        <p:nvSpPr>
          <p:cNvPr id="4" name="Dian numeron paikkamerkki 3"/>
          <p:cNvSpPr>
            <a:spLocks noGrp="1"/>
          </p:cNvSpPr>
          <p:nvPr>
            <p:ph type="sldNum" sz="quarter" idx="10"/>
          </p:nvPr>
        </p:nvSpPr>
        <p:spPr/>
        <p:txBody>
          <a:bodyPr/>
          <a:lstStyle/>
          <a:p>
            <a:pPr>
              <a:defRPr/>
            </a:pPr>
            <a:fld id="{AB84F2C7-6532-4E26-815D-0DD6527B5BC2}" type="slidenum">
              <a:rPr lang="en-US" smtClean="0"/>
              <a:pPr>
                <a:defRPr/>
              </a:pPr>
              <a:t>8</a:t>
            </a:fld>
            <a:endParaRPr lang="en-US"/>
          </a:p>
        </p:txBody>
      </p:sp>
    </p:spTree>
    <p:extLst>
      <p:ext uri="{BB962C8B-B14F-4D97-AF65-F5344CB8AC3E}">
        <p14:creationId xmlns:p14="http://schemas.microsoft.com/office/powerpoint/2010/main" val="265820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Lue</a:t>
            </a:r>
            <a:r>
              <a:rPr lang="fi-FI" baseline="0" dirty="0"/>
              <a:t> kohta C</a:t>
            </a:r>
            <a:endParaRPr lang="fi-FI" dirty="0"/>
          </a:p>
        </p:txBody>
      </p:sp>
      <p:sp>
        <p:nvSpPr>
          <p:cNvPr id="4" name="Slide Number Placeholder 3"/>
          <p:cNvSpPr>
            <a:spLocks noGrp="1"/>
          </p:cNvSpPr>
          <p:nvPr>
            <p:ph type="sldNum" sz="quarter" idx="10"/>
          </p:nvPr>
        </p:nvSpPr>
        <p:spPr/>
        <p:txBody>
          <a:bodyPr/>
          <a:lstStyle/>
          <a:p>
            <a:pPr>
              <a:defRPr/>
            </a:pPr>
            <a:fld id="{AB84F2C7-6532-4E26-815D-0DD6527B5BC2}" type="slidenum">
              <a:rPr lang="en-US" smtClean="0"/>
              <a:pPr>
                <a:defRPr/>
              </a:pPr>
              <a:t>9</a:t>
            </a:fld>
            <a:endParaRPr lang="en-US"/>
          </a:p>
        </p:txBody>
      </p:sp>
    </p:spTree>
    <p:extLst>
      <p:ext uri="{BB962C8B-B14F-4D97-AF65-F5344CB8AC3E}">
        <p14:creationId xmlns:p14="http://schemas.microsoft.com/office/powerpoint/2010/main" val="2264508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Peltomaiden päästöt – </a:t>
            </a:r>
            <a:r>
              <a:rPr lang="fi-FI" dirty="0" err="1"/>
              <a:t>dityppioksidi</a:t>
            </a:r>
            <a:r>
              <a:rPr lang="fi-FI" baseline="0" dirty="0"/>
              <a:t> lannoituksesta. Metaani märehtijöiden ruuansulatuksesta.</a:t>
            </a:r>
            <a:endParaRPr lang="en-US" dirty="0"/>
          </a:p>
        </p:txBody>
      </p:sp>
      <p:sp>
        <p:nvSpPr>
          <p:cNvPr id="4" name="Slide Number Placeholder 3"/>
          <p:cNvSpPr>
            <a:spLocks noGrp="1"/>
          </p:cNvSpPr>
          <p:nvPr>
            <p:ph type="sldNum" sz="quarter" idx="10"/>
          </p:nvPr>
        </p:nvSpPr>
        <p:spPr/>
        <p:txBody>
          <a:bodyPr/>
          <a:lstStyle/>
          <a:p>
            <a:pPr>
              <a:defRPr/>
            </a:pPr>
            <a:fld id="{D86CDA21-3817-418E-B9BD-A5154CD872F1}" type="slidenum">
              <a:rPr lang="en-US" smtClean="0"/>
              <a:pPr>
                <a:defRPr/>
              </a:pPr>
              <a:t>12</a:t>
            </a:fld>
            <a:endParaRPr lang="en-US"/>
          </a:p>
        </p:txBody>
      </p:sp>
    </p:spTree>
    <p:extLst>
      <p:ext uri="{BB962C8B-B14F-4D97-AF65-F5344CB8AC3E}">
        <p14:creationId xmlns:p14="http://schemas.microsoft.com/office/powerpoint/2010/main" val="410671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Eli taulukon keinoista suuri osa koskee märehtijätuotantoa/maidontuotantoa</a:t>
            </a:r>
          </a:p>
        </p:txBody>
      </p:sp>
      <p:sp>
        <p:nvSpPr>
          <p:cNvPr id="4" name="Slide Number Placeholder 3"/>
          <p:cNvSpPr>
            <a:spLocks noGrp="1"/>
          </p:cNvSpPr>
          <p:nvPr>
            <p:ph type="sldNum" sz="quarter" idx="10"/>
          </p:nvPr>
        </p:nvSpPr>
        <p:spPr/>
        <p:txBody>
          <a:bodyPr/>
          <a:lstStyle/>
          <a:p>
            <a:pPr>
              <a:defRPr/>
            </a:pPr>
            <a:fld id="{D86CDA21-3817-418E-B9BD-A5154CD872F1}"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73951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9163" y="744538"/>
            <a:ext cx="4960937" cy="3721100"/>
          </a:xfrm>
        </p:spPr>
      </p:sp>
      <p:sp>
        <p:nvSpPr>
          <p:cNvPr id="3" name="Huomautusten paikkamerkki 2"/>
          <p:cNvSpPr>
            <a:spLocks noGrp="1"/>
          </p:cNvSpPr>
          <p:nvPr>
            <p:ph type="body" idx="1"/>
          </p:nvPr>
        </p:nvSpPr>
        <p:spPr/>
        <p:txBody>
          <a:bodyPr/>
          <a:lstStyle/>
          <a:p>
            <a:r>
              <a:rPr lang="fi-FI" dirty="0"/>
              <a:t>Esimerkkitapaus Latovainiosta:</a:t>
            </a:r>
          </a:p>
          <a:p>
            <a:r>
              <a:rPr lang="fi-FI" dirty="0"/>
              <a:t>Pelto jaettu kahteen viljelylohkoon 17 vuotta sitten kesannointivelvoitteen aikaan. Pellon alapää oli ensin 5vuotta kesannolla ja sen jälkeen ilman uudistusta 12 vuoden ajan säilörehunurmella. Pellon yläpää on koko 17 vuoden ajanjakson ajan ollut viljalla, ohralla 15 vuotta ja kauralla 2 viimeistä vuotta. Viljaosa kynnetty 16 vuotena. </a:t>
            </a:r>
          </a:p>
          <a:p>
            <a:r>
              <a:rPr lang="fi-FI" dirty="0"/>
              <a:t>Pelto on nyt kynnetty kokonaan 17.9.2013. Siten, että kyntöviilut kulkevat yläosasta alaosaan.  Kyntövastuksen muutokseen voitiin kynnön aikana reagoida pikavaihdetta vaihtamalla siten, että pikavaihde oli vilja-osassa  1-2 ja  nurmiosassa 4, ajonopeus vastaavasti noin 5 km/h ja 7 km/h. Käytännössä nurmiosalla olisi voinut ajaa lujempaakin, mutta sitten olisi pitänyt vaihtaa jo vaihdettakin.</a:t>
            </a:r>
          </a:p>
          <a:p>
            <a:r>
              <a:rPr lang="fi-FI" dirty="0"/>
              <a:t>Horkan Simon kommentti maan rakenteesta, alaosa oli kuin ”kusiaispesää” ja yläosa ”kittisavea”.</a:t>
            </a:r>
          </a:p>
          <a:p>
            <a:r>
              <a:rPr lang="fi-FI" dirty="0"/>
              <a:t>Alaosan nurmen pitkä uudistusväli johtuu Simon mukaan siitä, että johtuen kesantovuosien jälkeisestä nurmensiemenpankista nurmi on pysynyt pitkään täystiheänä.</a:t>
            </a:r>
          </a:p>
          <a:p>
            <a:r>
              <a:rPr lang="fi-FI" dirty="0"/>
              <a:t>Nurmilohkoa viljelty isolla kalustolla, esim. lietteenlevitys kaluston yhteismassa yli  40 t, ja isolla korjuukalustolla. Viljalohkoa viljelty pikkutraktoreilla ja liete levitetty 10 m3 vaunulla. Kumpikin osa peltoa on saanut lietettä runsaasti.</a:t>
            </a:r>
          </a:p>
          <a:p>
            <a:endParaRPr lang="fi-FI" dirty="0"/>
          </a:p>
        </p:txBody>
      </p:sp>
      <p:sp>
        <p:nvSpPr>
          <p:cNvPr id="4" name="Dian numeron paikkamerkki 3"/>
          <p:cNvSpPr>
            <a:spLocks noGrp="1"/>
          </p:cNvSpPr>
          <p:nvPr>
            <p:ph type="sldNum" sz="quarter" idx="10"/>
          </p:nvPr>
        </p:nvSpPr>
        <p:spPr/>
        <p:txBody>
          <a:bodyPr/>
          <a:lstStyle/>
          <a:p>
            <a:pPr>
              <a:defRPr/>
            </a:pPr>
            <a:fld id="{AB84F2C7-6532-4E26-815D-0DD6527B5BC2}" type="slidenum">
              <a:rPr lang="en-US" smtClean="0"/>
              <a:pPr>
                <a:defRPr/>
              </a:pPr>
              <a:t>17</a:t>
            </a:fld>
            <a:endParaRPr lang="en-US"/>
          </a:p>
        </p:txBody>
      </p:sp>
    </p:spTree>
    <p:extLst>
      <p:ext uri="{BB962C8B-B14F-4D97-AF65-F5344CB8AC3E}">
        <p14:creationId xmlns:p14="http://schemas.microsoft.com/office/powerpoint/2010/main" val="3034233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LUKE - Title Slide 3">
    <p:spTree>
      <p:nvGrpSpPr>
        <p:cNvPr id="1" name=""/>
        <p:cNvGrpSpPr/>
        <p:nvPr/>
      </p:nvGrpSpPr>
      <p:grpSpPr>
        <a:xfrm>
          <a:off x="0" y="0"/>
          <a:ext cx="0" cy="0"/>
          <a:chOff x="0" y="0"/>
          <a:chExt cx="0" cy="0"/>
        </a:xfrm>
      </p:grpSpPr>
      <p:pic>
        <p:nvPicPr>
          <p:cNvPr id="4" name="Picture 9" descr="LUKE_kupla_orang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9"/>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bg1"/>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accent3"/>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rgbClr val="00B5E2"/>
                </a:solidFill>
                <a:effectLst/>
                <a:ea typeface="+mn-ea"/>
              </a:defRPr>
            </a:lvl1pPr>
          </a:lstStyle>
          <a:p>
            <a:pPr lvl="0"/>
            <a:r>
              <a:rPr lang="fi-FI"/>
              <a:t>Muokkaa perustyyl. napsautt.</a:t>
            </a:r>
            <a:endParaRPr lang="en-US" dirty="0"/>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EBF6E098-4644-4487-B66C-5D7331450B1B}" type="slidenum">
              <a:rPr lang="en-US"/>
              <a:pPr>
                <a:defRPr/>
              </a:pPr>
              <a:t>‹#›</a:t>
            </a:fld>
            <a:endParaRPr lang="en-US" dirty="0"/>
          </a:p>
        </p:txBody>
      </p:sp>
      <p:sp>
        <p:nvSpPr>
          <p:cNvPr id="9" name="Date Placeholder 3"/>
          <p:cNvSpPr>
            <a:spLocks noGrp="1"/>
          </p:cNvSpPr>
          <p:nvPr>
            <p:ph type="dt" sz="half" idx="11"/>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fld id="{39CA5903-A446-4B51-8293-22B5117C373E}" type="datetime1">
              <a:rPr lang="fi-FI"/>
              <a:pPr>
                <a:defRPr/>
              </a:pPr>
              <a:t>20.11.2019</a:t>
            </a:fld>
            <a:endParaRPr lang="en-US"/>
          </a:p>
        </p:txBody>
      </p:sp>
      <p:sp>
        <p:nvSpPr>
          <p:cNvPr id="10" name="Footer Placeholder 4"/>
          <p:cNvSpPr>
            <a:spLocks noGrp="1"/>
          </p:cNvSpPr>
          <p:nvPr>
            <p:ph type="ftr" sz="quarter" idx="12"/>
          </p:nvPr>
        </p:nvSpPr>
        <p:spPr/>
        <p:txBody>
          <a:bodyPr/>
          <a:lstStyle>
            <a:lvl1pPr algn="l" fontAlgn="auto">
              <a:spcBef>
                <a:spcPts val="0"/>
              </a:spcBef>
              <a:spcAft>
                <a:spcPts val="0"/>
              </a:spcAft>
              <a:defRPr sz="1000" dirty="0">
                <a:solidFill>
                  <a:srgbClr val="FFFFFF"/>
                </a:solidFill>
                <a:latin typeface="Arial"/>
                <a:ea typeface="+mn-ea"/>
                <a:cs typeface="Arial"/>
              </a:defRPr>
            </a:lvl1pPr>
          </a:lstStyle>
          <a:p>
            <a:pPr>
              <a:defRPr/>
            </a:pPr>
            <a:endParaRPr lang="en-US"/>
          </a:p>
        </p:txBody>
      </p:sp>
    </p:spTree>
    <p:extLst>
      <p:ext uri="{BB962C8B-B14F-4D97-AF65-F5344CB8AC3E}">
        <p14:creationId xmlns:p14="http://schemas.microsoft.com/office/powerpoint/2010/main" val="230481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381"/>
            <a:ext cx="7526338"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238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Luke_FI_virall_RGB.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tx1">
                    <a:lumMod val="60000"/>
                    <a:lumOff val="40000"/>
                  </a:schemeClr>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bg1"/>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bg1"/>
                </a:solidFill>
                <a:effectLst/>
                <a:ea typeface="+mn-ea"/>
              </a:defRPr>
            </a:lvl1pPr>
          </a:lstStyle>
          <a:p>
            <a:pPr lvl="0"/>
            <a:r>
              <a:rPr lang="fi-FI"/>
              <a:t>Muokkaa perustyyl. napsautt.</a:t>
            </a:r>
            <a:endParaRPr lang="en-US" dirty="0"/>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15E90A35-1F24-4492-B300-9DADCB405448}" type="slidenum">
              <a:rPr lang="en-US"/>
              <a:pPr>
                <a:defRPr/>
              </a:pPr>
              <a:t>‹#›</a:t>
            </a:fld>
            <a:endParaRPr lang="en-US" dirty="0"/>
          </a:p>
        </p:txBody>
      </p:sp>
      <p:sp>
        <p:nvSpPr>
          <p:cNvPr id="9" name="Date Placeholder 3"/>
          <p:cNvSpPr>
            <a:spLocks noGrp="1"/>
          </p:cNvSpPr>
          <p:nvPr>
            <p:ph type="dt" sz="half" idx="11"/>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fld id="{3A61146E-B38C-41C0-BCBC-F87791D5AACB}" type="datetime1">
              <a:rPr lang="fi-FI"/>
              <a:pPr>
                <a:defRPr/>
              </a:pPr>
              <a:t>20.11.2019</a:t>
            </a:fld>
            <a:endParaRPr lang="en-US"/>
          </a:p>
        </p:txBody>
      </p:sp>
      <p:sp>
        <p:nvSpPr>
          <p:cNvPr id="10" name="Footer Placeholder 4"/>
          <p:cNvSpPr>
            <a:spLocks noGrp="1"/>
          </p:cNvSpPr>
          <p:nvPr>
            <p:ph type="ftr" sz="quarter" idx="12"/>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3432808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LUKE - Title Slide 3">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accent6"/>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ormAutofit/>
          </a:bodyPr>
          <a:lstStyle>
            <a:lvl1pPr>
              <a:defRPr lang="en-US" sz="3800" dirty="0">
                <a:solidFill>
                  <a:schemeClr val="accent1"/>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tx1">
                    <a:tint val="75000"/>
                  </a:schemeClr>
                </a:solidFill>
                <a:latin typeface="Arial"/>
                <a:ea typeface="+mn-ea"/>
                <a:cs typeface="Arial"/>
              </a:defRPr>
            </a:lvl1pPr>
          </a:lstStyle>
          <a:p>
            <a:pPr>
              <a:defRPr/>
            </a:pPr>
            <a:fld id="{CB3B2C75-75E0-4418-A3BD-0032A222A6D1}"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tx1">
                    <a:tint val="75000"/>
                  </a:schemeClr>
                </a:solidFill>
                <a:latin typeface="Arial"/>
                <a:ea typeface="+mn-ea"/>
                <a:cs typeface="Arial"/>
              </a:defRPr>
            </a:lvl1pPr>
          </a:lstStyle>
          <a:p>
            <a:pPr>
              <a:defRPr/>
            </a:pPr>
            <a:fld id="{128AF69A-AF34-4C2E-A96D-A5709E36CF0D}" type="datetime1">
              <a:rPr lang="fi-FI"/>
              <a:pPr>
                <a:defRPr/>
              </a:pPr>
              <a:t>20.11.2019</a:t>
            </a:fld>
            <a:endParaRPr lang="en-US"/>
          </a:p>
        </p:txBody>
      </p:sp>
    </p:spTree>
    <p:extLst>
      <p:ext uri="{BB962C8B-B14F-4D97-AF65-F5344CB8AC3E}">
        <p14:creationId xmlns:p14="http://schemas.microsoft.com/office/powerpoint/2010/main" val="1442859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LUKE - Title Slide 3">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471982" y="2114645"/>
            <a:ext cx="6427326" cy="637277"/>
          </a:xfrm>
          <a:ln>
            <a:noFill/>
          </a:ln>
        </p:spPr>
        <p:txBody>
          <a:bodyPr rtlCol="0">
            <a:normAutofit/>
          </a:bodyPr>
          <a:lstStyle>
            <a:lvl1pPr>
              <a:defRPr lang="en-US" sz="2000" dirty="0">
                <a:solidFill>
                  <a:schemeClr val="accent6"/>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ormAutofit/>
          </a:bodyPr>
          <a:lstStyle>
            <a:lvl1pPr>
              <a:defRPr lang="en-US" sz="3800" dirty="0">
                <a:solidFill>
                  <a:schemeClr val="accent1"/>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tx1">
                    <a:tint val="75000"/>
                  </a:schemeClr>
                </a:solidFill>
                <a:latin typeface="Arial"/>
                <a:ea typeface="+mn-ea"/>
                <a:cs typeface="Arial"/>
              </a:defRPr>
            </a:lvl1pPr>
          </a:lstStyle>
          <a:p>
            <a:pPr>
              <a:defRPr/>
            </a:pPr>
            <a:fld id="{76D3D2E9-DB2F-40D9-9A27-80413045853C}"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tx1">
                    <a:tint val="75000"/>
                  </a:schemeClr>
                </a:solidFill>
                <a:latin typeface="Arial"/>
                <a:ea typeface="+mn-ea"/>
                <a:cs typeface="Arial"/>
              </a:defRPr>
            </a:lvl1pPr>
          </a:lstStyle>
          <a:p>
            <a:pPr>
              <a:defRPr/>
            </a:pPr>
            <a:fld id="{C4E4E4B9-F293-4908-A758-C1342D60D79A}" type="datetime1">
              <a:rPr lang="fi-FI"/>
              <a:pPr>
                <a:defRPr/>
              </a:pPr>
              <a:t>20.11.2019</a:t>
            </a:fld>
            <a:endParaRPr lang="en-US"/>
          </a:p>
        </p:txBody>
      </p:sp>
    </p:spTree>
    <p:extLst>
      <p:ext uri="{BB962C8B-B14F-4D97-AF65-F5344CB8AC3E}">
        <p14:creationId xmlns:p14="http://schemas.microsoft.com/office/powerpoint/2010/main" val="3907042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UKE - Section Header">
    <p:spTree>
      <p:nvGrpSpPr>
        <p:cNvPr id="1" name=""/>
        <p:cNvGrpSpPr/>
        <p:nvPr/>
      </p:nvGrpSpPr>
      <p:grpSpPr>
        <a:xfrm>
          <a:off x="0" y="0"/>
          <a:ext cx="0" cy="0"/>
          <a:chOff x="0" y="0"/>
          <a:chExt cx="0" cy="0"/>
        </a:xfrm>
      </p:grpSpPr>
      <p:sp>
        <p:nvSpPr>
          <p:cNvPr id="7" name="Rectangle 6"/>
          <p:cNvSpPr/>
          <p:nvPr/>
        </p:nvSpPr>
        <p:spPr>
          <a:xfrm>
            <a:off x="342900" y="4662487"/>
            <a:ext cx="685800" cy="48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a:spLocks noGrp="1"/>
          </p:cNvSpPr>
          <p:nvPr>
            <p:ph type="title"/>
          </p:nvPr>
        </p:nvSpPr>
        <p:spPr>
          <a:xfrm>
            <a:off x="685801" y="3168415"/>
            <a:ext cx="7608825" cy="1168046"/>
          </a:xfrm>
        </p:spPr>
        <p:txBody>
          <a:bodyPr>
            <a:noAutofit/>
          </a:bodyPr>
          <a:lstStyle>
            <a:lvl1pPr>
              <a:defRPr sz="3500"/>
            </a:lvl1pPr>
          </a:lstStyle>
          <a:p>
            <a:r>
              <a:rPr lang="fi-FI"/>
              <a:t>Muokkaa perustyyl. napsautt.</a:t>
            </a:r>
            <a:endParaRPr lang="en-US" dirty="0"/>
          </a:p>
        </p:txBody>
      </p:sp>
      <p:sp>
        <p:nvSpPr>
          <p:cNvPr id="8" name="Subtitle 2"/>
          <p:cNvSpPr>
            <a:spLocks noGrp="1"/>
          </p:cNvSpPr>
          <p:nvPr>
            <p:ph type="subTitle" idx="1"/>
          </p:nvPr>
        </p:nvSpPr>
        <p:spPr>
          <a:xfrm>
            <a:off x="685800" y="2394826"/>
            <a:ext cx="6400800" cy="637277"/>
          </a:xfrm>
        </p:spPr>
        <p:txBody>
          <a:bodyPr anchor="b">
            <a:no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Tree>
    <p:extLst>
      <p:ext uri="{BB962C8B-B14F-4D97-AF65-F5344CB8AC3E}">
        <p14:creationId xmlns:p14="http://schemas.microsoft.com/office/powerpoint/2010/main" val="1925592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LUKE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Slide Number Placeholder 6"/>
          <p:cNvSpPr>
            <a:spLocks noGrp="1"/>
          </p:cNvSpPr>
          <p:nvPr>
            <p:ph type="sldNum" sz="quarter" idx="10"/>
          </p:nvPr>
        </p:nvSpPr>
        <p:spPr>
          <a:xfrm>
            <a:off x="823914" y="4814887"/>
            <a:ext cx="447675" cy="204788"/>
          </a:xfrm>
        </p:spPr>
        <p:txBody>
          <a:bodyPr/>
          <a:lstStyle>
            <a:lvl1pPr algn="l">
              <a:defRPr sz="1000" b="1">
                <a:solidFill>
                  <a:schemeClr val="tx1">
                    <a:tint val="75000"/>
                  </a:schemeClr>
                </a:solidFill>
                <a:latin typeface="Arial"/>
                <a:cs typeface="Arial"/>
              </a:defRPr>
            </a:lvl1pPr>
          </a:lstStyle>
          <a:p>
            <a:pPr>
              <a:defRPr/>
            </a:pPr>
            <a:fld id="{FBED93D5-5057-43E2-A8A3-6D9025FE269E}" type="slidenum">
              <a:rPr lang="en-US"/>
              <a:pPr>
                <a:defRPr/>
              </a:pPr>
              <a:t>‹#›</a:t>
            </a:fld>
            <a:endParaRPr lang="en-US" dirty="0"/>
          </a:p>
        </p:txBody>
      </p:sp>
      <p:sp>
        <p:nvSpPr>
          <p:cNvPr id="5" name="Date Placeholder 3"/>
          <p:cNvSpPr>
            <a:spLocks noGrp="1"/>
          </p:cNvSpPr>
          <p:nvPr>
            <p:ph type="dt" sz="half" idx="11"/>
          </p:nvPr>
        </p:nvSpPr>
        <p:spPr/>
        <p:txBody>
          <a:bodyPr/>
          <a:lstStyle>
            <a:lvl1pPr algn="l">
              <a:defRPr sz="1000" smtClean="0">
                <a:solidFill>
                  <a:schemeClr val="tx1">
                    <a:tint val="75000"/>
                  </a:schemeClr>
                </a:solidFill>
                <a:latin typeface="Arial"/>
                <a:cs typeface="Arial"/>
              </a:defRPr>
            </a:lvl1pPr>
          </a:lstStyle>
          <a:p>
            <a:pPr>
              <a:defRPr/>
            </a:pPr>
            <a:fld id="{153A408C-A16B-472B-A441-76BBDE9CA92D}" type="datetime1">
              <a:rPr lang="fi-FI"/>
              <a:pPr>
                <a:defRPr/>
              </a:pPr>
              <a:t>20.11.2019</a:t>
            </a:fld>
            <a:endParaRPr lang="en-US" dirty="0"/>
          </a:p>
        </p:txBody>
      </p:sp>
    </p:spTree>
    <p:extLst>
      <p:ext uri="{BB962C8B-B14F-4D97-AF65-F5344CB8AC3E}">
        <p14:creationId xmlns:p14="http://schemas.microsoft.com/office/powerpoint/2010/main" val="2012096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LUK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a:t>Muokkaa perustyyl. napsautt.</a:t>
            </a:r>
            <a:endParaRPr lang="en-US" dirty="0"/>
          </a:p>
        </p:txBody>
      </p:sp>
      <p:sp>
        <p:nvSpPr>
          <p:cNvPr id="3" name="Content Placeholder 2"/>
          <p:cNvSpPr>
            <a:spLocks noGrp="1"/>
          </p:cNvSpPr>
          <p:nvPr>
            <p:ph sz="half" idx="1"/>
          </p:nvPr>
        </p:nvSpPr>
        <p:spPr>
          <a:xfrm>
            <a:off x="720000" y="1267358"/>
            <a:ext cx="3775800" cy="32754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267358"/>
            <a:ext cx="3615946" cy="32754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Slide Number Placeholder 6"/>
          <p:cNvSpPr>
            <a:spLocks noGrp="1"/>
          </p:cNvSpPr>
          <p:nvPr>
            <p:ph type="sldNum" sz="quarter" idx="10"/>
          </p:nvPr>
        </p:nvSpPr>
        <p:spPr>
          <a:xfrm>
            <a:off x="823914" y="4814887"/>
            <a:ext cx="447675" cy="204788"/>
          </a:xfrm>
        </p:spPr>
        <p:txBody>
          <a:bodyPr/>
          <a:lstStyle>
            <a:lvl1pPr algn="l">
              <a:defRPr sz="1000" b="1">
                <a:solidFill>
                  <a:schemeClr val="tx1">
                    <a:tint val="75000"/>
                  </a:schemeClr>
                </a:solidFill>
                <a:latin typeface="Arial"/>
                <a:cs typeface="Arial"/>
              </a:defRPr>
            </a:lvl1pPr>
          </a:lstStyle>
          <a:p>
            <a:pPr>
              <a:defRPr/>
            </a:pPr>
            <a:fld id="{E5C45366-3C4A-4D9B-965F-4B3D12C97E4A}" type="slidenum">
              <a:rPr lang="en-US"/>
              <a:pPr>
                <a:defRPr/>
              </a:pPr>
              <a:t>‹#›</a:t>
            </a:fld>
            <a:endParaRPr lang="en-US" dirty="0"/>
          </a:p>
        </p:txBody>
      </p:sp>
      <p:sp>
        <p:nvSpPr>
          <p:cNvPr id="6" name="Date Placeholder 3"/>
          <p:cNvSpPr>
            <a:spLocks noGrp="1"/>
          </p:cNvSpPr>
          <p:nvPr>
            <p:ph type="dt" sz="half" idx="11"/>
          </p:nvPr>
        </p:nvSpPr>
        <p:spPr/>
        <p:txBody>
          <a:bodyPr/>
          <a:lstStyle>
            <a:lvl1pPr algn="l">
              <a:defRPr sz="1000" smtClean="0">
                <a:solidFill>
                  <a:schemeClr val="tx1">
                    <a:tint val="75000"/>
                  </a:schemeClr>
                </a:solidFill>
                <a:latin typeface="Arial"/>
                <a:cs typeface="Arial"/>
              </a:defRPr>
            </a:lvl1pPr>
          </a:lstStyle>
          <a:p>
            <a:pPr>
              <a:defRPr/>
            </a:pPr>
            <a:fld id="{1C00699E-6B54-4BBA-AFF8-28C6F7B93817}" type="datetime1">
              <a:rPr lang="fi-FI"/>
              <a:pPr>
                <a:defRPr/>
              </a:pPr>
              <a:t>20.11.2019</a:t>
            </a:fld>
            <a:endParaRPr lang="en-US"/>
          </a:p>
        </p:txBody>
      </p:sp>
    </p:spTree>
    <p:extLst>
      <p:ext uri="{BB962C8B-B14F-4D97-AF65-F5344CB8AC3E}">
        <p14:creationId xmlns:p14="http://schemas.microsoft.com/office/powerpoint/2010/main" val="26095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UKE - Pict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a:t>Muokkaa perustyyl. napsautt.</a:t>
            </a:r>
            <a:endParaRPr lang="en-US" dirty="0"/>
          </a:p>
        </p:txBody>
      </p:sp>
      <p:sp>
        <p:nvSpPr>
          <p:cNvPr id="4" name="Content Placeholder 3"/>
          <p:cNvSpPr>
            <a:spLocks noGrp="1"/>
          </p:cNvSpPr>
          <p:nvPr>
            <p:ph sz="half" idx="2"/>
          </p:nvPr>
        </p:nvSpPr>
        <p:spPr>
          <a:xfrm>
            <a:off x="3409462" y="1256387"/>
            <a:ext cx="4854684" cy="3286416"/>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6" name="Picture Placeholder 5"/>
          <p:cNvSpPr>
            <a:spLocks noGrp="1"/>
          </p:cNvSpPr>
          <p:nvPr>
            <p:ph type="pic" sz="quarter" idx="11"/>
          </p:nvPr>
        </p:nvSpPr>
        <p:spPr>
          <a:xfrm>
            <a:off x="720725" y="1256386"/>
            <a:ext cx="2512593" cy="3286415"/>
          </a:xfrm>
        </p:spPr>
        <p:txBody>
          <a:bodyPr rtlCol="0">
            <a:noAutofit/>
          </a:bodyPr>
          <a:lstStyle/>
          <a:p>
            <a:pPr lvl="0"/>
            <a:r>
              <a:rPr lang="fi-FI" noProof="0"/>
              <a:t>Lisää kuva napsauttamalla kuvaketta</a:t>
            </a:r>
            <a:endParaRPr lang="en-US" noProof="0" dirty="0"/>
          </a:p>
        </p:txBody>
      </p:sp>
      <p:sp>
        <p:nvSpPr>
          <p:cNvPr id="5" name="Slide Number Placeholder 6"/>
          <p:cNvSpPr>
            <a:spLocks noGrp="1"/>
          </p:cNvSpPr>
          <p:nvPr>
            <p:ph type="sldNum" sz="quarter" idx="12"/>
          </p:nvPr>
        </p:nvSpPr>
        <p:spPr>
          <a:xfrm>
            <a:off x="823914" y="4814887"/>
            <a:ext cx="447675" cy="204788"/>
          </a:xfrm>
        </p:spPr>
        <p:txBody>
          <a:bodyPr/>
          <a:lstStyle>
            <a:lvl1pPr algn="l">
              <a:defRPr sz="1000" b="1">
                <a:solidFill>
                  <a:schemeClr val="tx1">
                    <a:tint val="75000"/>
                  </a:schemeClr>
                </a:solidFill>
                <a:latin typeface="Arial"/>
                <a:cs typeface="Arial"/>
              </a:defRPr>
            </a:lvl1pPr>
          </a:lstStyle>
          <a:p>
            <a:pPr>
              <a:defRPr/>
            </a:pPr>
            <a:fld id="{E8FBE80A-64C5-4E7D-93E7-FC87E985F7CB}" type="slidenum">
              <a:rPr lang="en-US"/>
              <a:pPr>
                <a:defRPr/>
              </a:pPr>
              <a:t>‹#›</a:t>
            </a:fld>
            <a:endParaRPr lang="en-US" dirty="0"/>
          </a:p>
        </p:txBody>
      </p:sp>
      <p:sp>
        <p:nvSpPr>
          <p:cNvPr id="7" name="Date Placeholder 3"/>
          <p:cNvSpPr>
            <a:spLocks noGrp="1"/>
          </p:cNvSpPr>
          <p:nvPr>
            <p:ph type="dt" sz="half" idx="13"/>
          </p:nvPr>
        </p:nvSpPr>
        <p:spPr/>
        <p:txBody>
          <a:bodyPr/>
          <a:lstStyle>
            <a:lvl1pPr algn="l">
              <a:defRPr sz="1000" smtClean="0">
                <a:solidFill>
                  <a:schemeClr val="tx1">
                    <a:tint val="75000"/>
                  </a:schemeClr>
                </a:solidFill>
                <a:latin typeface="Arial"/>
                <a:cs typeface="Arial"/>
              </a:defRPr>
            </a:lvl1pPr>
          </a:lstStyle>
          <a:p>
            <a:pPr>
              <a:defRPr/>
            </a:pPr>
            <a:fld id="{C6C104F1-FD0C-40D2-B69A-423D5CC94B6D}" type="datetime1">
              <a:rPr lang="fi-FI"/>
              <a:pPr>
                <a:defRPr/>
              </a:pPr>
              <a:t>20.11.2019</a:t>
            </a:fld>
            <a:endParaRPr lang="en-US"/>
          </a:p>
        </p:txBody>
      </p:sp>
    </p:spTree>
    <p:extLst>
      <p:ext uri="{BB962C8B-B14F-4D97-AF65-F5344CB8AC3E}">
        <p14:creationId xmlns:p14="http://schemas.microsoft.com/office/powerpoint/2010/main" val="377197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UK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Slide Number Placeholder 6"/>
          <p:cNvSpPr>
            <a:spLocks noGrp="1"/>
          </p:cNvSpPr>
          <p:nvPr>
            <p:ph type="sldNum" sz="quarter" idx="10"/>
          </p:nvPr>
        </p:nvSpPr>
        <p:spPr>
          <a:xfrm>
            <a:off x="823914" y="4814887"/>
            <a:ext cx="447675" cy="204788"/>
          </a:xfrm>
        </p:spPr>
        <p:txBody>
          <a:bodyPr/>
          <a:lstStyle>
            <a:lvl1pPr algn="l">
              <a:defRPr sz="1000" b="1">
                <a:solidFill>
                  <a:schemeClr val="tx1">
                    <a:tint val="75000"/>
                  </a:schemeClr>
                </a:solidFill>
                <a:latin typeface="Arial"/>
                <a:cs typeface="Arial"/>
              </a:defRPr>
            </a:lvl1pPr>
          </a:lstStyle>
          <a:p>
            <a:pPr>
              <a:defRPr/>
            </a:pPr>
            <a:fld id="{9232B0E0-CBCE-40ED-9C59-F8F92DE4AC55}" type="slidenum">
              <a:rPr lang="en-US"/>
              <a:pPr>
                <a:defRPr/>
              </a:pPr>
              <a:t>‹#›</a:t>
            </a:fld>
            <a:endParaRPr lang="en-US" dirty="0"/>
          </a:p>
        </p:txBody>
      </p:sp>
      <p:sp>
        <p:nvSpPr>
          <p:cNvPr id="4" name="Date Placeholder 3"/>
          <p:cNvSpPr>
            <a:spLocks noGrp="1"/>
          </p:cNvSpPr>
          <p:nvPr>
            <p:ph type="dt" sz="half" idx="11"/>
          </p:nvPr>
        </p:nvSpPr>
        <p:spPr/>
        <p:txBody>
          <a:bodyPr/>
          <a:lstStyle>
            <a:lvl1pPr algn="l">
              <a:defRPr sz="1000" smtClean="0">
                <a:solidFill>
                  <a:schemeClr val="tx1">
                    <a:tint val="75000"/>
                  </a:schemeClr>
                </a:solidFill>
                <a:latin typeface="Arial"/>
                <a:cs typeface="Arial"/>
              </a:defRPr>
            </a:lvl1pPr>
          </a:lstStyle>
          <a:p>
            <a:pPr>
              <a:defRPr/>
            </a:pPr>
            <a:fld id="{2FD72491-D1C4-4D46-A077-AFC8004EAFDA}" type="datetime1">
              <a:rPr lang="fi-FI"/>
              <a:pPr>
                <a:defRPr/>
              </a:pPr>
              <a:t>20.11.2019</a:t>
            </a:fld>
            <a:endParaRPr lang="en-US"/>
          </a:p>
        </p:txBody>
      </p:sp>
    </p:spTree>
    <p:extLst>
      <p:ext uri="{BB962C8B-B14F-4D97-AF65-F5344CB8AC3E}">
        <p14:creationId xmlns:p14="http://schemas.microsoft.com/office/powerpoint/2010/main" val="448617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UKE - Plain Slide">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a:xfrm>
            <a:off x="823914" y="4814887"/>
            <a:ext cx="447675" cy="204788"/>
          </a:xfrm>
        </p:spPr>
        <p:txBody>
          <a:bodyPr/>
          <a:lstStyle>
            <a:lvl1pPr algn="l">
              <a:defRPr sz="1000" b="1">
                <a:solidFill>
                  <a:schemeClr val="tx1">
                    <a:tint val="75000"/>
                  </a:schemeClr>
                </a:solidFill>
                <a:latin typeface="Arial"/>
                <a:cs typeface="Arial"/>
              </a:defRPr>
            </a:lvl1pPr>
          </a:lstStyle>
          <a:p>
            <a:pPr>
              <a:defRPr/>
            </a:pPr>
            <a:fld id="{C1C5A2B3-789C-436F-BAB1-0777FF9A3849}" type="slidenum">
              <a:rPr lang="en-US"/>
              <a:pPr>
                <a:defRPr/>
              </a:pPr>
              <a:t>‹#›</a:t>
            </a:fld>
            <a:endParaRPr lang="en-US" dirty="0"/>
          </a:p>
        </p:txBody>
      </p:sp>
      <p:sp>
        <p:nvSpPr>
          <p:cNvPr id="3" name="Date Placeholder 3"/>
          <p:cNvSpPr>
            <a:spLocks noGrp="1"/>
          </p:cNvSpPr>
          <p:nvPr>
            <p:ph type="dt" sz="half" idx="11"/>
          </p:nvPr>
        </p:nvSpPr>
        <p:spPr/>
        <p:txBody>
          <a:bodyPr/>
          <a:lstStyle>
            <a:lvl1pPr algn="l">
              <a:defRPr sz="1000" smtClean="0">
                <a:solidFill>
                  <a:schemeClr val="tx1">
                    <a:tint val="75000"/>
                  </a:schemeClr>
                </a:solidFill>
                <a:latin typeface="Arial"/>
                <a:cs typeface="Arial"/>
              </a:defRPr>
            </a:lvl1pPr>
          </a:lstStyle>
          <a:p>
            <a:pPr>
              <a:defRPr/>
            </a:pPr>
            <a:fld id="{69F1B856-78EF-47BA-A0C3-3A5EFC34C8F3}" type="datetime1">
              <a:rPr lang="fi-FI"/>
              <a:pPr>
                <a:defRPr/>
              </a:pPr>
              <a:t>20.11.2019</a:t>
            </a:fld>
            <a:endParaRPr lang="en-US"/>
          </a:p>
        </p:txBody>
      </p:sp>
    </p:spTree>
    <p:extLst>
      <p:ext uri="{BB962C8B-B14F-4D97-AF65-F5344CB8AC3E}">
        <p14:creationId xmlns:p14="http://schemas.microsoft.com/office/powerpoint/2010/main" val="829416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UKE - Final Slide">
    <p:spTree>
      <p:nvGrpSpPr>
        <p:cNvPr id="1" name=""/>
        <p:cNvGrpSpPr/>
        <p:nvPr/>
      </p:nvGrpSpPr>
      <p:grpSpPr>
        <a:xfrm>
          <a:off x="0" y="0"/>
          <a:ext cx="0" cy="0"/>
          <a:chOff x="0" y="0"/>
          <a:chExt cx="0" cy="0"/>
        </a:xfrm>
      </p:grpSpPr>
      <p:pic>
        <p:nvPicPr>
          <p:cNvPr id="3" name="Picture 9" descr="Luke_FI_virall_RGB.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82913" y="1429942"/>
            <a:ext cx="3262312"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6"/>
          <p:cNvSpPr>
            <a:spLocks noGrp="1"/>
          </p:cNvSpPr>
          <p:nvPr>
            <p:ph type="sldNum" sz="quarter" idx="10"/>
          </p:nvPr>
        </p:nvSpPr>
        <p:spPr>
          <a:xfrm>
            <a:off x="823914" y="4814887"/>
            <a:ext cx="447675" cy="204788"/>
          </a:xfrm>
        </p:spPr>
        <p:txBody>
          <a:bodyPr/>
          <a:lstStyle>
            <a:lvl1pPr algn="l">
              <a:defRPr sz="1000" b="1">
                <a:solidFill>
                  <a:srgbClr val="FFFFFF"/>
                </a:solidFill>
                <a:latin typeface="Arial"/>
                <a:cs typeface="Arial"/>
              </a:defRPr>
            </a:lvl1pPr>
          </a:lstStyle>
          <a:p>
            <a:pPr>
              <a:defRPr/>
            </a:pPr>
            <a:fld id="{8774321B-1623-466A-B3F2-0C2B864AFB1D}" type="slidenum">
              <a:rPr lang="en-US"/>
              <a:pPr>
                <a:defRPr/>
              </a:pPr>
              <a:t>‹#›</a:t>
            </a:fld>
            <a:endParaRPr lang="en-US" dirty="0"/>
          </a:p>
        </p:txBody>
      </p:sp>
      <p:sp>
        <p:nvSpPr>
          <p:cNvPr id="5" name="Date Placeholder 3"/>
          <p:cNvSpPr>
            <a:spLocks noGrp="1"/>
          </p:cNvSpPr>
          <p:nvPr>
            <p:ph type="dt" sz="half" idx="11"/>
          </p:nvPr>
        </p:nvSpPr>
        <p:spPr/>
        <p:txBody>
          <a:bodyPr/>
          <a:lstStyle>
            <a:lvl1pPr algn="l">
              <a:defRPr sz="1000" smtClean="0">
                <a:solidFill>
                  <a:srgbClr val="FFFFFF"/>
                </a:solidFill>
                <a:latin typeface="Arial"/>
                <a:cs typeface="Arial"/>
              </a:defRPr>
            </a:lvl1pPr>
          </a:lstStyle>
          <a:p>
            <a:pPr>
              <a:defRPr/>
            </a:pPr>
            <a:fld id="{57BBE69F-532F-42F4-BEFA-784F97AE0B5E}" type="datetime1">
              <a:rPr lang="fi-FI"/>
              <a:pPr>
                <a:defRPr/>
              </a:pPr>
              <a:t>20.11.2019</a:t>
            </a:fld>
            <a:endParaRPr lang="en-US"/>
          </a:p>
        </p:txBody>
      </p:sp>
    </p:spTree>
    <p:extLst>
      <p:ext uri="{BB962C8B-B14F-4D97-AF65-F5344CB8AC3E}">
        <p14:creationId xmlns:p14="http://schemas.microsoft.com/office/powerpoint/2010/main" val="908541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bg1"/>
                </a:solidFill>
                <a:cs typeface="+mn-cs"/>
              </a:rPr>
              <a:t>© Luonnonvarakeskus</a:t>
            </a:r>
          </a:p>
        </p:txBody>
      </p:sp>
      <p:sp>
        <p:nvSpPr>
          <p:cNvPr id="11" name="Subtitle 2"/>
          <p:cNvSpPr>
            <a:spLocks noGrp="1"/>
          </p:cNvSpPr>
          <p:nvPr>
            <p:ph type="subTitle" idx="1"/>
          </p:nvPr>
        </p:nvSpPr>
        <p:spPr>
          <a:xfrm>
            <a:off x="302133" y="2956030"/>
            <a:ext cx="4384167" cy="637277"/>
          </a:xfrm>
          <a:ln>
            <a:noFill/>
          </a:ln>
        </p:spPr>
        <p:txBody>
          <a:bodyPr rtlCol="0">
            <a:normAutofit/>
          </a:bodyPr>
          <a:lstStyle>
            <a:lvl1pPr>
              <a:defRPr lang="en-US" sz="2000" dirty="0">
                <a:solidFill>
                  <a:schemeClr val="accent3"/>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302133" y="1169855"/>
            <a:ext cx="6427326" cy="1409039"/>
          </a:xfrm>
          <a:ln>
            <a:noFill/>
          </a:ln>
        </p:spPr>
        <p:txBody>
          <a:bodyPr rtlCol="0" anchor="ctr">
            <a:normAutofit/>
          </a:bodyPr>
          <a:lstStyle>
            <a:lvl1pPr>
              <a:defRPr lang="en-US" sz="3800" dirty="0">
                <a:solidFill>
                  <a:schemeClr val="accent1"/>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accent2"/>
                </a:solidFill>
                <a:latin typeface="Arial"/>
                <a:ea typeface="+mn-ea"/>
                <a:cs typeface="Arial"/>
              </a:defRPr>
            </a:lvl1pPr>
          </a:lstStyle>
          <a:p>
            <a:pPr>
              <a:defRPr/>
            </a:pPr>
            <a:fld id="{77BBFA96-E799-4E7D-A580-2ADB372F8A3C}"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accent2"/>
                </a:solidFill>
                <a:latin typeface="Arial"/>
                <a:ea typeface="+mn-ea"/>
                <a:cs typeface="Arial"/>
              </a:defRPr>
            </a:lvl1pPr>
          </a:lstStyle>
          <a:p>
            <a:pPr>
              <a:defRPr/>
            </a:pPr>
            <a:fld id="{372C6461-E67D-40F8-B7AD-2DFE8E40A0FF}" type="datetime1">
              <a:rPr lang="fi-FI"/>
              <a:pPr>
                <a:defRPr/>
              </a:pPr>
              <a:t>20.11.2019</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smtClean="0">
                <a:solidFill>
                  <a:schemeClr val="accent2"/>
                </a:solidFill>
                <a:latin typeface="Arial"/>
                <a:ea typeface="+mn-ea"/>
                <a:cs typeface="Arial"/>
              </a:defRPr>
            </a:lvl1pPr>
          </a:lstStyle>
          <a:p>
            <a:pPr>
              <a:defRPr/>
            </a:pPr>
            <a:r>
              <a:rPr lang="en-US"/>
              <a:t>Teppo Tutkija</a:t>
            </a:r>
            <a:endParaRPr lang="en-US" dirty="0"/>
          </a:p>
        </p:txBody>
      </p:sp>
      <p:pic>
        <p:nvPicPr>
          <p:cNvPr id="10" name="Kuva 9" descr="EAKR.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2133" y="155996"/>
            <a:ext cx="1307592" cy="477774"/>
          </a:xfrm>
          <a:prstGeom prst="rect">
            <a:avLst/>
          </a:prstGeom>
        </p:spPr>
      </p:pic>
      <p:pic>
        <p:nvPicPr>
          <p:cNvPr id="13" name="Kuva 12" descr="Savonia.png"/>
          <p:cNvPicPr>
            <a:picLocks noChangeAspect="1"/>
          </p:cNvPicPr>
          <p:nvPr userDrawn="1"/>
        </p:nvPicPr>
        <p:blipFill>
          <a:blip r:embed="rId5"/>
          <a:stretch>
            <a:fillRect/>
          </a:stretch>
        </p:blipFill>
        <p:spPr>
          <a:xfrm>
            <a:off x="2486192" y="155997"/>
            <a:ext cx="1976272" cy="409370"/>
          </a:xfrm>
          <a:prstGeom prst="rect">
            <a:avLst/>
          </a:prstGeom>
        </p:spPr>
      </p:pic>
    </p:spTree>
    <p:extLst>
      <p:ext uri="{BB962C8B-B14F-4D97-AF65-F5344CB8AC3E}">
        <p14:creationId xmlns:p14="http://schemas.microsoft.com/office/powerpoint/2010/main" val="316415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Rectangle 1"/>
          <p:cNvSpPr/>
          <p:nvPr userDrawn="1"/>
        </p:nvSpPr>
        <p:spPr>
          <a:xfrm>
            <a:off x="0" y="0"/>
            <a:ext cx="9142413"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11" descr="LUKE_kupla_white.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Luke_FI_virall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08825" y="4036219"/>
            <a:ext cx="17097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userDrawn="1"/>
        </p:nvSpPr>
        <p:spPr bwMode="auto">
          <a:xfrm>
            <a:off x="709614" y="633413"/>
            <a:ext cx="59896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b">
            <a:normAutofit/>
          </a:bodyPr>
          <a:lstStyle>
            <a:lvl1pPr algn="l" defTabSz="457200" rtl="0" eaLnBrk="1" fontAlgn="base" hangingPunct="1">
              <a:spcBef>
                <a:spcPct val="0"/>
              </a:spcBef>
              <a:spcAft>
                <a:spcPct val="0"/>
              </a:spcAft>
              <a:defRPr lang="en-US" sz="3800" kern="1200" dirty="0">
                <a:solidFill>
                  <a:schemeClr val="bg1"/>
                </a:solidFill>
                <a:effectLst/>
                <a:latin typeface="Arial"/>
                <a:ea typeface="+mn-ea"/>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a:lstStyle>
          <a:p>
            <a:pPr>
              <a:defRPr/>
            </a:pPr>
            <a:r>
              <a:rPr lang="fi-FI" dirty="0"/>
              <a:t>Kiitos!</a:t>
            </a:r>
          </a:p>
        </p:txBody>
      </p:sp>
      <p:sp>
        <p:nvSpPr>
          <p:cNvPr id="6" name="Date Placeholder 2"/>
          <p:cNvSpPr>
            <a:spLocks noGrp="1"/>
          </p:cNvSpPr>
          <p:nvPr>
            <p:ph type="dt" sz="half" idx="10"/>
          </p:nvPr>
        </p:nvSpPr>
        <p:spPr>
          <a:xfrm>
            <a:off x="2752726" y="4814887"/>
            <a:ext cx="1128713" cy="204788"/>
          </a:xfrm>
        </p:spPr>
        <p:txBody>
          <a:bodyPr/>
          <a:lstStyle>
            <a:lvl1pPr>
              <a:defRPr smtClean="0"/>
            </a:lvl1pPr>
          </a:lstStyle>
          <a:p>
            <a:pPr>
              <a:defRPr/>
            </a:pPr>
            <a:fld id="{70040BF6-55AB-44C7-AFAE-9E744C090F70}" type="datetime1">
              <a:rPr lang="fi-FI"/>
              <a:pPr>
                <a:defRPr/>
              </a:pPr>
              <a:t>20.11.2019</a:t>
            </a:fld>
            <a:endParaRPr lang="en-US"/>
          </a:p>
        </p:txBody>
      </p:sp>
      <p:sp>
        <p:nvSpPr>
          <p:cNvPr id="8" name="Slide Number Placeholder 4"/>
          <p:cNvSpPr>
            <a:spLocks noGrp="1"/>
          </p:cNvSpPr>
          <p:nvPr>
            <p:ph type="sldNum" sz="quarter" idx="12"/>
          </p:nvPr>
        </p:nvSpPr>
        <p:spPr/>
        <p:txBody>
          <a:bodyPr/>
          <a:lstStyle>
            <a:lvl1pPr>
              <a:defRPr/>
            </a:lvl1pPr>
          </a:lstStyle>
          <a:p>
            <a:pPr>
              <a:defRPr/>
            </a:pPr>
            <a:fld id="{E0381139-8174-4493-98DB-F936054BFA2C}" type="slidenum">
              <a:rPr lang="en-US"/>
              <a:pPr>
                <a:defRPr/>
              </a:pPr>
              <a:t>‹#›</a:t>
            </a:fld>
            <a:endParaRPr lang="en-US" dirty="0"/>
          </a:p>
        </p:txBody>
      </p:sp>
    </p:spTree>
    <p:extLst>
      <p:ext uri="{BB962C8B-B14F-4D97-AF65-F5344CB8AC3E}">
        <p14:creationId xmlns:p14="http://schemas.microsoft.com/office/powerpoint/2010/main" val="1879439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19"/>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EAEADCE-AE70-4506-9FF4-0BAABE79FBBB}" type="datetimeFigureOut">
              <a:rPr lang="fi-FI" smtClean="0"/>
              <a:t>20.11.2019</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784CB81-1AFF-4E50-8AF6-980065D6E7E8}" type="slidenum">
              <a:rPr lang="fi-FI" smtClean="0"/>
              <a:t>‹#›</a:t>
            </a:fld>
            <a:endParaRPr lang="fi-FI"/>
          </a:p>
        </p:txBody>
      </p:sp>
    </p:spTree>
    <p:extLst>
      <p:ext uri="{BB962C8B-B14F-4D97-AF65-F5344CB8AC3E}">
        <p14:creationId xmlns:p14="http://schemas.microsoft.com/office/powerpoint/2010/main" val="3421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bg1"/>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accent3"/>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accent4"/>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accent6"/>
                </a:solidFill>
                <a:latin typeface="Arial"/>
                <a:ea typeface="+mn-ea"/>
                <a:cs typeface="Arial"/>
              </a:defRPr>
            </a:lvl1pPr>
          </a:lstStyle>
          <a:p>
            <a:pPr>
              <a:defRPr/>
            </a:pPr>
            <a:fld id="{20C7ADBA-EEE2-403C-BF32-5415BFBEE8CA}"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accent6"/>
                </a:solidFill>
                <a:latin typeface="Arial"/>
                <a:ea typeface="+mn-ea"/>
                <a:cs typeface="Arial"/>
              </a:defRPr>
            </a:lvl1pPr>
          </a:lstStyle>
          <a:p>
            <a:pPr>
              <a:defRPr/>
            </a:pPr>
            <a:fld id="{A14D6FF3-9033-47E7-BEA4-AA53A486A3CA}" type="datetime1">
              <a:rPr lang="fi-FI"/>
              <a:pPr>
                <a:defRPr/>
              </a:pPr>
              <a:t>20.11.2019</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smtClean="0">
                <a:solidFill>
                  <a:schemeClr val="accent6"/>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143480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bg1"/>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accent3"/>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accent6"/>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accent5"/>
                </a:solidFill>
                <a:latin typeface="Arial"/>
                <a:ea typeface="+mn-ea"/>
                <a:cs typeface="Arial"/>
              </a:defRPr>
            </a:lvl1pPr>
          </a:lstStyle>
          <a:p>
            <a:pPr>
              <a:defRPr/>
            </a:pPr>
            <a:fld id="{AD49ECFF-3FEF-44AA-BA65-3CCA397789D1}"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accent5"/>
                </a:solidFill>
                <a:latin typeface="Arial"/>
                <a:ea typeface="+mn-ea"/>
                <a:cs typeface="Arial"/>
              </a:defRPr>
            </a:lvl1pPr>
          </a:lstStyle>
          <a:p>
            <a:pPr>
              <a:defRPr/>
            </a:pPr>
            <a:fld id="{BEFFEB1E-299C-4E5D-AA45-FEEDBFAF62A1}" type="datetime1">
              <a:rPr lang="fi-FI"/>
              <a:pPr>
                <a:defRPr/>
              </a:pPr>
              <a:t>20.11.2019</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smtClean="0">
                <a:solidFill>
                  <a:schemeClr val="accent5"/>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145863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LUKE - Title Slide 3">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bg1"/>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accent3"/>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accent6"/>
                </a:solidFill>
                <a:effectLst/>
                <a:ea typeface="+mn-ea"/>
              </a:defRPr>
            </a:lvl1pPr>
          </a:lstStyle>
          <a:p>
            <a:pPr lvl="0"/>
            <a:r>
              <a:rPr lang="fi-FI"/>
              <a:t>Muokkaa perustyyl. napsautt.</a:t>
            </a:r>
            <a:endParaRPr lang="en-US" dirty="0"/>
          </a:p>
        </p:txBody>
      </p:sp>
      <p:sp>
        <p:nvSpPr>
          <p:cNvPr id="7" name="Slide Number Placeholder 6"/>
          <p:cNvSpPr>
            <a:spLocks noGrp="1"/>
          </p:cNvSpPr>
          <p:nvPr>
            <p:ph type="sldNum" sz="quarter" idx="10"/>
          </p:nvPr>
        </p:nvSpPr>
        <p:spPr/>
        <p:txBody>
          <a:bodyPr/>
          <a:lstStyle>
            <a:lvl1pPr algn="l" fontAlgn="auto">
              <a:spcBef>
                <a:spcPts val="0"/>
              </a:spcBef>
              <a:spcAft>
                <a:spcPts val="0"/>
              </a:spcAft>
              <a:defRPr sz="1000" b="1">
                <a:solidFill>
                  <a:schemeClr val="accent4"/>
                </a:solidFill>
                <a:latin typeface="Arial"/>
                <a:ea typeface="+mn-ea"/>
                <a:cs typeface="Arial"/>
              </a:defRPr>
            </a:lvl1pPr>
          </a:lstStyle>
          <a:p>
            <a:pPr>
              <a:defRPr/>
            </a:pPr>
            <a:fld id="{179962A7-B3A6-4ABA-A277-12F8FC380575}" type="slidenum">
              <a:rPr lang="en-US"/>
              <a:pPr>
                <a:defRPr/>
              </a:pPr>
              <a:t>‹#›</a:t>
            </a:fld>
            <a:endParaRPr lang="en-US" dirty="0"/>
          </a:p>
        </p:txBody>
      </p:sp>
      <p:sp>
        <p:nvSpPr>
          <p:cNvPr id="8" name="Date Placeholder 3"/>
          <p:cNvSpPr>
            <a:spLocks noGrp="1"/>
          </p:cNvSpPr>
          <p:nvPr>
            <p:ph type="dt" sz="half" idx="11"/>
          </p:nvPr>
        </p:nvSpPr>
        <p:spPr/>
        <p:txBody>
          <a:bodyPr/>
          <a:lstStyle>
            <a:lvl1pPr algn="l" fontAlgn="auto">
              <a:spcBef>
                <a:spcPts val="0"/>
              </a:spcBef>
              <a:spcAft>
                <a:spcPts val="0"/>
              </a:spcAft>
              <a:defRPr sz="1000" smtClean="0">
                <a:solidFill>
                  <a:schemeClr val="accent4"/>
                </a:solidFill>
                <a:latin typeface="Arial"/>
                <a:ea typeface="+mn-ea"/>
                <a:cs typeface="Arial"/>
              </a:defRPr>
            </a:lvl1pPr>
          </a:lstStyle>
          <a:p>
            <a:pPr>
              <a:defRPr/>
            </a:pPr>
            <a:fld id="{87D7F341-944B-44ED-8E8E-04732050C408}" type="datetime1">
              <a:rPr lang="fi-FI"/>
              <a:pPr>
                <a:defRPr/>
              </a:pPr>
              <a:t>20.11.2019</a:t>
            </a:fld>
            <a:endParaRPr lang="en-US"/>
          </a:p>
        </p:txBody>
      </p:sp>
      <p:sp>
        <p:nvSpPr>
          <p:cNvPr id="9" name="Footer Placeholder 4"/>
          <p:cNvSpPr>
            <a:spLocks noGrp="1"/>
          </p:cNvSpPr>
          <p:nvPr>
            <p:ph type="ftr" sz="quarter" idx="12"/>
          </p:nvPr>
        </p:nvSpPr>
        <p:spPr/>
        <p:txBody>
          <a:bodyPr/>
          <a:lstStyle>
            <a:lvl1pPr algn="l" fontAlgn="auto">
              <a:spcBef>
                <a:spcPts val="0"/>
              </a:spcBef>
              <a:spcAft>
                <a:spcPts val="0"/>
              </a:spcAft>
              <a:defRPr sz="1000" smtClean="0">
                <a:solidFill>
                  <a:schemeClr val="accent4"/>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113698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LUKE - Title Slide 3">
    <p:spTree>
      <p:nvGrpSpPr>
        <p:cNvPr id="1" name=""/>
        <p:cNvGrpSpPr/>
        <p:nvPr/>
      </p:nvGrpSpPr>
      <p:grpSpPr>
        <a:xfrm>
          <a:off x="0" y="0"/>
          <a:ext cx="0" cy="0"/>
          <a:chOff x="0" y="0"/>
          <a:chExt cx="0" cy="0"/>
        </a:xfrm>
      </p:grpSpPr>
      <p:pic>
        <p:nvPicPr>
          <p:cNvPr id="4" name="Picture 9" descr="shutterstock_11480644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Luke_FI_virall_RGB.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tx1">
                    <a:lumMod val="60000"/>
                    <a:lumOff val="40000"/>
                  </a:schemeClr>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bg1"/>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accent6"/>
                </a:solidFill>
                <a:effectLst/>
                <a:ea typeface="+mn-ea"/>
              </a:defRPr>
            </a:lvl1pPr>
          </a:lstStyle>
          <a:p>
            <a:pPr lvl="0"/>
            <a:r>
              <a:rPr lang="fi-FI"/>
              <a:t>Muokkaa perustyyl. napsautt.</a:t>
            </a:r>
            <a:endParaRPr lang="en-US" dirty="0"/>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8C1E6967-C524-4938-8C2A-9870681BB47E}" type="slidenum">
              <a:rPr lang="en-US"/>
              <a:pPr>
                <a:defRPr/>
              </a:pPr>
              <a:t>‹#›</a:t>
            </a:fld>
            <a:endParaRPr lang="en-US" dirty="0"/>
          </a:p>
        </p:txBody>
      </p:sp>
      <p:sp>
        <p:nvSpPr>
          <p:cNvPr id="9" name="Date Placeholder 3"/>
          <p:cNvSpPr>
            <a:spLocks noGrp="1"/>
          </p:cNvSpPr>
          <p:nvPr>
            <p:ph type="dt" sz="half" idx="11"/>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fld id="{7D75D383-211C-4E8B-9715-14E0CCD09E1D}" type="datetime1">
              <a:rPr lang="fi-FI"/>
              <a:pPr>
                <a:defRPr/>
              </a:pPr>
              <a:t>20.11.2019</a:t>
            </a:fld>
            <a:endParaRPr lang="en-US" dirty="0"/>
          </a:p>
        </p:txBody>
      </p:sp>
      <p:sp>
        <p:nvSpPr>
          <p:cNvPr id="10" name="Footer Placeholder 4"/>
          <p:cNvSpPr>
            <a:spLocks noGrp="1"/>
          </p:cNvSpPr>
          <p:nvPr>
            <p:ph type="ftr" sz="quarter" idx="12"/>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332558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LUKE - Title Slide 3">
    <p:spTree>
      <p:nvGrpSpPr>
        <p:cNvPr id="1" name=""/>
        <p:cNvGrpSpPr/>
        <p:nvPr/>
      </p:nvGrpSpPr>
      <p:grpSpPr>
        <a:xfrm>
          <a:off x="0" y="0"/>
          <a:ext cx="0" cy="0"/>
          <a:chOff x="0" y="0"/>
          <a:chExt cx="0" cy="0"/>
        </a:xfrm>
      </p:grpSpPr>
      <p:pic>
        <p:nvPicPr>
          <p:cNvPr id="4" name="Picture 9" descr="vesi.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Luke_FI_virall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tx1">
                    <a:lumMod val="60000"/>
                    <a:lumOff val="40000"/>
                  </a:schemeClr>
                </a:solidFill>
                <a:cs typeface="+mn-cs"/>
              </a:rPr>
              <a:t>© Luonnonvarakeskus</a:t>
            </a:r>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0E54736A-A8FE-44D8-8C56-428B6962F68B}" type="slidenum">
              <a:rPr lang="en-US"/>
              <a:pPr>
                <a:defRPr/>
              </a:pPr>
              <a:t>‹#›</a:t>
            </a:fld>
            <a:endParaRPr lang="en-US" dirty="0"/>
          </a:p>
        </p:txBody>
      </p:sp>
      <p:sp>
        <p:nvSpPr>
          <p:cNvPr id="9" name="Date Placeholder 3"/>
          <p:cNvSpPr>
            <a:spLocks noGrp="1"/>
          </p:cNvSpPr>
          <p:nvPr>
            <p:ph type="dt" sz="half" idx="11"/>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fld id="{7C43670D-359B-42B1-8796-01CE420E14BF}" type="datetime1">
              <a:rPr lang="fi-FI"/>
              <a:pPr>
                <a:defRPr/>
              </a:pPr>
              <a:t>20.11.2019</a:t>
            </a:fld>
            <a:endParaRPr lang="en-US"/>
          </a:p>
        </p:txBody>
      </p:sp>
      <p:sp>
        <p:nvSpPr>
          <p:cNvPr id="10" name="Footer Placeholder 4"/>
          <p:cNvSpPr>
            <a:spLocks noGrp="1"/>
          </p:cNvSpPr>
          <p:nvPr>
            <p:ph type="ftr" sz="quarter" idx="12"/>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247304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LUKE - Title Slide 3">
    <p:spTree>
      <p:nvGrpSpPr>
        <p:cNvPr id="1" name=""/>
        <p:cNvGrpSpPr/>
        <p:nvPr/>
      </p:nvGrpSpPr>
      <p:grpSpPr>
        <a:xfrm>
          <a:off x="0" y="0"/>
          <a:ext cx="0" cy="0"/>
          <a:chOff x="0" y="0"/>
          <a:chExt cx="0" cy="0"/>
        </a:xfrm>
      </p:grpSpPr>
      <p:pic>
        <p:nvPicPr>
          <p:cNvPr id="4" name="Picture 9" descr="Turkki lo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Luke_FI_virall_RGB.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tx1">
                    <a:lumMod val="60000"/>
                    <a:lumOff val="40000"/>
                  </a:schemeClr>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bg1"/>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bg1"/>
                </a:solidFill>
                <a:effectLst/>
                <a:ea typeface="+mn-ea"/>
              </a:defRPr>
            </a:lvl1pPr>
          </a:lstStyle>
          <a:p>
            <a:pPr lvl="0"/>
            <a:r>
              <a:rPr lang="fi-FI"/>
              <a:t>Muokkaa perustyyl. napsautt.</a:t>
            </a:r>
            <a:endParaRPr lang="en-US" dirty="0"/>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1359FD20-C6D8-42FD-A3EA-EA54488B4121}" type="slidenum">
              <a:rPr lang="en-US"/>
              <a:pPr>
                <a:defRPr/>
              </a:pPr>
              <a:t>‹#›</a:t>
            </a:fld>
            <a:endParaRPr lang="en-US" dirty="0"/>
          </a:p>
        </p:txBody>
      </p:sp>
      <p:sp>
        <p:nvSpPr>
          <p:cNvPr id="9" name="Date Placeholder 3"/>
          <p:cNvSpPr>
            <a:spLocks noGrp="1"/>
          </p:cNvSpPr>
          <p:nvPr>
            <p:ph type="dt" sz="half" idx="11"/>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fld id="{57C2BD6E-A837-4822-AB23-1592508E4E2A}" type="datetime1">
              <a:rPr lang="fi-FI"/>
              <a:pPr>
                <a:defRPr/>
              </a:pPr>
              <a:t>20.11.2019</a:t>
            </a:fld>
            <a:endParaRPr lang="en-US"/>
          </a:p>
        </p:txBody>
      </p:sp>
      <p:sp>
        <p:nvSpPr>
          <p:cNvPr id="10" name="Footer Placeholder 4"/>
          <p:cNvSpPr>
            <a:spLocks noGrp="1"/>
          </p:cNvSpPr>
          <p:nvPr>
            <p:ph type="ftr" sz="quarter" idx="12"/>
          </p:nvPr>
        </p:nvSpPr>
        <p:spPr/>
        <p:txBody>
          <a:bodyPr/>
          <a:lstStyle>
            <a:lvl1pPr algn="l" fontAlgn="auto">
              <a:spcBef>
                <a:spcPts val="0"/>
              </a:spcBef>
              <a:spcAft>
                <a:spcPts val="0"/>
              </a:spcAft>
              <a:defRPr sz="1000" smtClean="0">
                <a:solidFill>
                  <a:srgbClr val="FFFFFF"/>
                </a:solidFill>
                <a:latin typeface="Arial"/>
                <a:ea typeface="+mn-ea"/>
                <a:cs typeface="Arial"/>
              </a:defRPr>
            </a:lvl1pPr>
          </a:lstStyle>
          <a:p>
            <a:pPr>
              <a:defRPr/>
            </a:pPr>
            <a:r>
              <a:rPr lang="en-US"/>
              <a:t>Teppo Tutkija</a:t>
            </a:r>
            <a:endParaRPr lang="en-US" dirty="0"/>
          </a:p>
        </p:txBody>
      </p:sp>
    </p:spTree>
    <p:extLst>
      <p:ext uri="{BB962C8B-B14F-4D97-AF65-F5344CB8AC3E}">
        <p14:creationId xmlns:p14="http://schemas.microsoft.com/office/powerpoint/2010/main" val="239967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LUKE - Title Slide 3">
    <p:spTree>
      <p:nvGrpSpPr>
        <p:cNvPr id="1" name=""/>
        <p:cNvGrpSpPr/>
        <p:nvPr/>
      </p:nvGrpSpPr>
      <p:grpSpPr>
        <a:xfrm>
          <a:off x="0" y="0"/>
          <a:ext cx="0" cy="0"/>
          <a:chOff x="0" y="0"/>
          <a:chExt cx="0" cy="0"/>
        </a:xfrm>
      </p:grpSpPr>
      <p:pic>
        <p:nvPicPr>
          <p:cNvPr id="4" name="Picture 9" descr="lehtivihreä.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75263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Luke_FI_virall_RGB.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689600" y="4320000"/>
            <a:ext cx="1224000" cy="75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ikehys 8"/>
          <p:cNvSpPr txBox="1">
            <a:spLocks noChangeArrowheads="1"/>
          </p:cNvSpPr>
          <p:nvPr userDrawn="1"/>
        </p:nvSpPr>
        <p:spPr bwMode="auto">
          <a:xfrm>
            <a:off x="5797551" y="4830366"/>
            <a:ext cx="16795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chemeClr val="tx1">
                    <a:lumMod val="60000"/>
                    <a:lumOff val="40000"/>
                  </a:schemeClr>
                </a:solidFill>
                <a:cs typeface="+mn-cs"/>
              </a:rPr>
              <a:t>© Luonnonvarakeskus</a:t>
            </a:r>
          </a:p>
        </p:txBody>
      </p:sp>
      <p:sp>
        <p:nvSpPr>
          <p:cNvPr id="11" name="Subtitle 2"/>
          <p:cNvSpPr>
            <a:spLocks noGrp="1"/>
          </p:cNvSpPr>
          <p:nvPr>
            <p:ph type="subTitle" idx="1"/>
          </p:nvPr>
        </p:nvSpPr>
        <p:spPr>
          <a:xfrm>
            <a:off x="471982" y="2114645"/>
            <a:ext cx="6015892" cy="637277"/>
          </a:xfrm>
          <a:ln>
            <a:noFill/>
          </a:ln>
        </p:spPr>
        <p:txBody>
          <a:bodyPr rtlCol="0">
            <a:normAutofit/>
          </a:bodyPr>
          <a:lstStyle>
            <a:lvl1pPr>
              <a:defRPr lang="en-US" sz="2000" dirty="0">
                <a:solidFill>
                  <a:schemeClr val="bg1"/>
                </a:solidFill>
                <a:effectLst/>
              </a:defRPr>
            </a:lvl1pPr>
          </a:lstStyle>
          <a:p>
            <a:pPr lvl="0"/>
            <a:r>
              <a:rPr lang="fi-FI"/>
              <a:t>Muokkaa alaotsikon perustyyliä napsautt.</a:t>
            </a:r>
            <a:endParaRPr lang="en-US" dirty="0"/>
          </a:p>
        </p:txBody>
      </p:sp>
      <p:sp>
        <p:nvSpPr>
          <p:cNvPr id="12" name="Title 1"/>
          <p:cNvSpPr>
            <a:spLocks noGrp="1"/>
          </p:cNvSpPr>
          <p:nvPr>
            <p:ph type="ctrTitle"/>
          </p:nvPr>
        </p:nvSpPr>
        <p:spPr>
          <a:xfrm>
            <a:off x="471982" y="633770"/>
            <a:ext cx="6427326" cy="1409039"/>
          </a:xfrm>
          <a:ln>
            <a:noFill/>
          </a:ln>
        </p:spPr>
        <p:txBody>
          <a:bodyPr rtlCol="0" anchor="ctr">
            <a:normAutofit/>
          </a:bodyPr>
          <a:lstStyle>
            <a:lvl1pPr>
              <a:defRPr lang="en-US" sz="3800" dirty="0">
                <a:solidFill>
                  <a:schemeClr val="bg1"/>
                </a:solidFill>
                <a:effectLst/>
                <a:ea typeface="+mn-ea"/>
              </a:defRPr>
            </a:lvl1pPr>
          </a:lstStyle>
          <a:p>
            <a:pPr lvl="0"/>
            <a:r>
              <a:rPr lang="fi-FI"/>
              <a:t>Muokkaa perustyyl. napsautt.</a:t>
            </a:r>
            <a:endParaRPr lang="en-US" dirty="0"/>
          </a:p>
        </p:txBody>
      </p:sp>
      <p:sp>
        <p:nvSpPr>
          <p:cNvPr id="8" name="Slide Number Placeholder 6"/>
          <p:cNvSpPr>
            <a:spLocks noGrp="1"/>
          </p:cNvSpPr>
          <p:nvPr>
            <p:ph type="sldNum" sz="quarter" idx="10"/>
          </p:nvPr>
        </p:nvSpPr>
        <p:spPr/>
        <p:txBody>
          <a:bodyPr/>
          <a:lstStyle>
            <a:lvl1pPr algn="l" fontAlgn="auto">
              <a:spcBef>
                <a:spcPts val="0"/>
              </a:spcBef>
              <a:spcAft>
                <a:spcPts val="0"/>
              </a:spcAft>
              <a:defRPr sz="1000" b="1">
                <a:solidFill>
                  <a:srgbClr val="FFFFFF"/>
                </a:solidFill>
                <a:latin typeface="Arial"/>
                <a:ea typeface="+mn-ea"/>
                <a:cs typeface="Arial"/>
              </a:defRPr>
            </a:lvl1pPr>
          </a:lstStyle>
          <a:p>
            <a:pPr>
              <a:defRPr/>
            </a:pPr>
            <a:fld id="{C0259154-45E9-4CE1-82DC-C10EFA5097FF}" type="slidenum">
              <a:rPr lang="en-US"/>
              <a:pPr>
                <a:defRPr/>
              </a:pPr>
              <a:t>‹#›</a:t>
            </a:fld>
            <a:endParaRPr lang="en-US" dirty="0"/>
          </a:p>
        </p:txBody>
      </p:sp>
    </p:spTree>
    <p:extLst>
      <p:ext uri="{BB962C8B-B14F-4D97-AF65-F5344CB8AC3E}">
        <p14:creationId xmlns:p14="http://schemas.microsoft.com/office/powerpoint/2010/main" val="115606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20725" y="1278732"/>
            <a:ext cx="7543800" cy="33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27" name="Title Placeholder 1"/>
          <p:cNvSpPr>
            <a:spLocks noGrp="1"/>
          </p:cNvSpPr>
          <p:nvPr>
            <p:ph type="title"/>
          </p:nvPr>
        </p:nvSpPr>
        <p:spPr bwMode="auto">
          <a:xfrm>
            <a:off x="720725" y="323850"/>
            <a:ext cx="75438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t>Muokkaa perustyyl. napsautt.</a:t>
            </a:r>
            <a:endParaRPr lang="en-US"/>
          </a:p>
        </p:txBody>
      </p:sp>
      <p:sp>
        <p:nvSpPr>
          <p:cNvPr id="4" name="Date Placeholder 3"/>
          <p:cNvSpPr>
            <a:spLocks noGrp="1"/>
          </p:cNvSpPr>
          <p:nvPr>
            <p:ph type="dt" sz="half" idx="2"/>
          </p:nvPr>
        </p:nvSpPr>
        <p:spPr>
          <a:xfrm>
            <a:off x="4572001" y="4814887"/>
            <a:ext cx="1128713" cy="204788"/>
          </a:xfrm>
          <a:prstGeom prst="rect">
            <a:avLst/>
          </a:prstGeom>
        </p:spPr>
        <p:txBody>
          <a:bodyPr vert="horz" lIns="91440" tIns="45720" rIns="91440" bIns="45720" rtlCol="0" anchor="b"/>
          <a:lstStyle>
            <a:lvl1pPr algn="l" fontAlgn="auto">
              <a:spcBef>
                <a:spcPts val="0"/>
              </a:spcBef>
              <a:spcAft>
                <a:spcPts val="0"/>
              </a:spcAft>
              <a:defRPr sz="1000" smtClean="0">
                <a:solidFill>
                  <a:schemeClr val="tx1">
                    <a:tint val="75000"/>
                  </a:schemeClr>
                </a:solidFill>
                <a:latin typeface="Arial"/>
                <a:ea typeface="+mn-ea"/>
                <a:cs typeface="Arial"/>
              </a:defRPr>
            </a:lvl1pPr>
          </a:lstStyle>
          <a:p>
            <a:pPr>
              <a:defRPr/>
            </a:pPr>
            <a:fld id="{75E567B9-0999-4BE3-B69C-17FBC0F3B675}" type="datetime1">
              <a:rPr lang="fi-FI"/>
              <a:pPr>
                <a:defRPr/>
              </a:pPr>
              <a:t>20.11.2019</a:t>
            </a:fld>
            <a:endParaRPr lang="en-US" dirty="0">
              <a:solidFill>
                <a:schemeClr val="tx1">
                  <a:lumMod val="60000"/>
                  <a:lumOff val="40000"/>
                </a:schemeClr>
              </a:solidFill>
            </a:endParaRPr>
          </a:p>
        </p:txBody>
      </p:sp>
      <p:sp>
        <p:nvSpPr>
          <p:cNvPr id="5" name="Footer Placeholder 4"/>
          <p:cNvSpPr>
            <a:spLocks noGrp="1"/>
          </p:cNvSpPr>
          <p:nvPr>
            <p:ph type="ftr" sz="quarter" idx="3"/>
          </p:nvPr>
        </p:nvSpPr>
        <p:spPr>
          <a:xfrm>
            <a:off x="1343025" y="4814887"/>
            <a:ext cx="3119438" cy="204788"/>
          </a:xfrm>
          <a:prstGeom prst="rect">
            <a:avLst/>
          </a:prstGeom>
        </p:spPr>
        <p:txBody>
          <a:bodyPr vert="horz" lIns="91440" tIns="45720" rIns="91440" bIns="45720" rtlCol="0" anchor="b"/>
          <a:lstStyle>
            <a:lvl1pPr algn="l" fontAlgn="auto">
              <a:spcBef>
                <a:spcPts val="0"/>
              </a:spcBef>
              <a:spcAft>
                <a:spcPts val="0"/>
              </a:spcAft>
              <a:defRPr sz="1000" dirty="0">
                <a:solidFill>
                  <a:schemeClr val="tx1">
                    <a:tint val="75000"/>
                  </a:schemeClr>
                </a:solidFill>
                <a:latin typeface="Arial"/>
                <a:ea typeface="+mn-ea"/>
                <a:cs typeface="Arial"/>
              </a:defRPr>
            </a:lvl1pPr>
          </a:lstStyle>
          <a:p>
            <a:pPr>
              <a:defRPr/>
            </a:pPr>
            <a:endParaRPr lang="en-US" dirty="0"/>
          </a:p>
        </p:txBody>
      </p:sp>
      <p:sp>
        <p:nvSpPr>
          <p:cNvPr id="7" name="Slide Number Placeholder 6"/>
          <p:cNvSpPr>
            <a:spLocks noGrp="1"/>
          </p:cNvSpPr>
          <p:nvPr>
            <p:ph type="sldNum" sz="quarter" idx="4"/>
          </p:nvPr>
        </p:nvSpPr>
        <p:spPr>
          <a:xfrm>
            <a:off x="823913" y="4814887"/>
            <a:ext cx="449262" cy="204788"/>
          </a:xfrm>
          <a:prstGeom prst="rect">
            <a:avLst/>
          </a:prstGeom>
        </p:spPr>
        <p:txBody>
          <a:bodyPr vert="horz" lIns="91440" tIns="45720" rIns="91440" bIns="45720" rtlCol="0" anchor="b"/>
          <a:lstStyle>
            <a:lvl1pPr algn="l" fontAlgn="auto">
              <a:spcBef>
                <a:spcPts val="0"/>
              </a:spcBef>
              <a:spcAft>
                <a:spcPts val="0"/>
              </a:spcAft>
              <a:defRPr sz="1000" b="1">
                <a:solidFill>
                  <a:schemeClr val="tx1">
                    <a:tint val="75000"/>
                  </a:schemeClr>
                </a:solidFill>
                <a:latin typeface="Arial"/>
                <a:ea typeface="+mn-ea"/>
                <a:cs typeface="Arial"/>
              </a:defRPr>
            </a:lvl1pPr>
          </a:lstStyle>
          <a:p>
            <a:pPr>
              <a:defRPr/>
            </a:pPr>
            <a:fld id="{450A0A65-ED41-40AE-BC17-97225FB83296}" type="slidenum">
              <a:rPr lang="en-US"/>
              <a:pPr>
                <a:defRPr/>
              </a:pPr>
              <a:t>‹#›</a:t>
            </a:fld>
            <a:endParaRPr lang="en-US" dirty="0"/>
          </a:p>
        </p:txBody>
      </p:sp>
      <p:cxnSp>
        <p:nvCxnSpPr>
          <p:cNvPr id="11" name="Straight Connector 10"/>
          <p:cNvCxnSpPr/>
          <p:nvPr/>
        </p:nvCxnSpPr>
        <p:spPr>
          <a:xfrm>
            <a:off x="720725" y="4827619"/>
            <a:ext cx="0" cy="3240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32" name="Picture 5" descr="Luke_FI_virall_RGB.pn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797800" y="4374000"/>
            <a:ext cx="1080000" cy="66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kstikehys 8"/>
          <p:cNvSpPr txBox="1">
            <a:spLocks noChangeArrowheads="1"/>
          </p:cNvSpPr>
          <p:nvPr/>
        </p:nvSpPr>
        <p:spPr bwMode="auto">
          <a:xfrm>
            <a:off x="5764213" y="4814888"/>
            <a:ext cx="17700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fi-FI" sz="1000" dirty="0">
                <a:solidFill>
                  <a:srgbClr val="979B9E"/>
                </a:solidFill>
                <a:cs typeface="+mn-cs"/>
              </a:rPr>
              <a:t>© Luonnonvarakeskus</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20" r:id="rId21"/>
  </p:sldLayoutIdLst>
  <p:hf hdr="0"/>
  <p:txStyles>
    <p:titleStyle>
      <a:lvl1pPr algn="l" defTabSz="457200" rtl="0" eaLnBrk="1" fontAlgn="base" hangingPunct="1">
        <a:spcBef>
          <a:spcPct val="0"/>
        </a:spcBef>
        <a:spcAft>
          <a:spcPct val="0"/>
        </a:spcAft>
        <a:defRPr sz="2600" kern="1200">
          <a:solidFill>
            <a:schemeClr val="accent1"/>
          </a:solidFill>
          <a:latin typeface="Arial"/>
          <a:ea typeface="ＭＳ Ｐゴシック" charset="0"/>
          <a:cs typeface="Arial"/>
        </a:defRPr>
      </a:lvl1pPr>
      <a:lvl2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2pPr>
      <a:lvl3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3pPr>
      <a:lvl4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4pPr>
      <a:lvl5pPr algn="l" defTabSz="457200" rtl="0" eaLnBrk="1" fontAlgn="base" hangingPunct="1">
        <a:spcBef>
          <a:spcPct val="0"/>
        </a:spcBef>
        <a:spcAft>
          <a:spcPct val="0"/>
        </a:spcAft>
        <a:defRPr sz="2600">
          <a:solidFill>
            <a:schemeClr val="accent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600">
          <a:solidFill>
            <a:schemeClr val="accent1"/>
          </a:solidFill>
          <a:latin typeface="Arial" charset="0"/>
          <a:ea typeface="ＭＳ Ｐゴシック" charset="0"/>
        </a:defRPr>
      </a:lvl6pPr>
      <a:lvl7pPr marL="914400" algn="l" defTabSz="457200" rtl="0" eaLnBrk="1" fontAlgn="base" hangingPunct="1">
        <a:spcBef>
          <a:spcPct val="0"/>
        </a:spcBef>
        <a:spcAft>
          <a:spcPct val="0"/>
        </a:spcAft>
        <a:defRPr sz="2600">
          <a:solidFill>
            <a:schemeClr val="accent1"/>
          </a:solidFill>
          <a:latin typeface="Arial" charset="0"/>
          <a:ea typeface="ＭＳ Ｐゴシック" charset="0"/>
        </a:defRPr>
      </a:lvl7pPr>
      <a:lvl8pPr marL="1371600" algn="l" defTabSz="457200" rtl="0" eaLnBrk="1" fontAlgn="base" hangingPunct="1">
        <a:spcBef>
          <a:spcPct val="0"/>
        </a:spcBef>
        <a:spcAft>
          <a:spcPct val="0"/>
        </a:spcAft>
        <a:defRPr sz="2600">
          <a:solidFill>
            <a:schemeClr val="accent1"/>
          </a:solidFill>
          <a:latin typeface="Arial" charset="0"/>
          <a:ea typeface="ＭＳ Ｐゴシック" charset="0"/>
        </a:defRPr>
      </a:lvl8pPr>
      <a:lvl9pPr marL="1828800" algn="l" defTabSz="457200" rtl="0" eaLnBrk="1" fontAlgn="base" hangingPunct="1">
        <a:spcBef>
          <a:spcPct val="0"/>
        </a:spcBef>
        <a:spcAft>
          <a:spcPct val="0"/>
        </a:spcAft>
        <a:defRPr sz="2600">
          <a:solidFill>
            <a:schemeClr val="accent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luke.fi/ruokafakta/"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57681" y="1435366"/>
            <a:ext cx="6176469" cy="780152"/>
          </a:xfrm>
        </p:spPr>
        <p:txBody>
          <a:bodyPr>
            <a:normAutofit fontScale="77500" lnSpcReduction="20000"/>
          </a:bodyPr>
          <a:lstStyle/>
          <a:p>
            <a:pPr marL="0" indent="0">
              <a:buNone/>
            </a:pPr>
            <a:r>
              <a:rPr lang="fi-FI" b="1" dirty="0"/>
              <a:t>Perttu Virkajärvi &amp; Kirsi Järvenranta</a:t>
            </a:r>
          </a:p>
          <a:p>
            <a:pPr marL="0" indent="0">
              <a:buNone/>
            </a:pPr>
            <a:r>
              <a:rPr lang="fi-FI" b="1" dirty="0"/>
              <a:t>Luke Maaninka</a:t>
            </a:r>
          </a:p>
          <a:p>
            <a:pPr marL="0" indent="0">
              <a:buNone/>
            </a:pPr>
            <a:r>
              <a:rPr lang="fi-FI" b="1" dirty="0"/>
              <a:t> </a:t>
            </a:r>
          </a:p>
        </p:txBody>
      </p:sp>
      <p:sp>
        <p:nvSpPr>
          <p:cNvPr id="12" name="Title 11"/>
          <p:cNvSpPr>
            <a:spLocks noGrp="1"/>
          </p:cNvSpPr>
          <p:nvPr>
            <p:ph type="ctrTitle"/>
          </p:nvPr>
        </p:nvSpPr>
        <p:spPr>
          <a:xfrm>
            <a:off x="357681" y="189653"/>
            <a:ext cx="6870055" cy="1344949"/>
          </a:xfrm>
        </p:spPr>
        <p:txBody>
          <a:bodyPr>
            <a:noAutofit/>
          </a:bodyPr>
          <a:lstStyle/>
          <a:p>
            <a:pPr>
              <a:defRPr/>
            </a:pPr>
            <a:r>
              <a:rPr lang="fi-FI" sz="3200" dirty="0"/>
              <a:t>Ilmasto ja ympäristö lihantuotannon reunaehtoina</a:t>
            </a:r>
          </a:p>
        </p:txBody>
      </p:sp>
      <p:sp>
        <p:nvSpPr>
          <p:cNvPr id="3" name="Tekstiruutu 2"/>
          <p:cNvSpPr txBox="1"/>
          <p:nvPr/>
        </p:nvSpPr>
        <p:spPr>
          <a:xfrm>
            <a:off x="614724" y="2112155"/>
            <a:ext cx="4830367" cy="1661993"/>
          </a:xfrm>
          <a:prstGeom prst="rect">
            <a:avLst/>
          </a:prstGeom>
          <a:noFill/>
        </p:spPr>
        <p:txBody>
          <a:bodyPr wrap="square" rtlCol="0">
            <a:spAutoFit/>
          </a:bodyPr>
          <a:lstStyle/>
          <a:p>
            <a:r>
              <a:rPr lang="fi-FI" sz="1600" dirty="0">
                <a:solidFill>
                  <a:schemeClr val="bg1"/>
                </a:solidFill>
              </a:rPr>
              <a:t>Kiitokset: Hannele Pulkkinen, Arto Huuskonen, Sanna Kykkänen, Mari Räty, Arja Mustonen &amp; Pauliina Taimisto</a:t>
            </a:r>
          </a:p>
          <a:p>
            <a:endParaRPr lang="fi-FI" dirty="0">
              <a:solidFill>
                <a:schemeClr val="bg1"/>
              </a:solidFill>
            </a:endParaRPr>
          </a:p>
          <a:p>
            <a:r>
              <a:rPr lang="fi-FI" dirty="0">
                <a:solidFill>
                  <a:schemeClr val="bg1"/>
                </a:solidFill>
              </a:rPr>
              <a:t>MTK Vastuullisen lihan Suomi –seminaari </a:t>
            </a:r>
          </a:p>
          <a:p>
            <a:r>
              <a:rPr lang="fi-FI" dirty="0">
                <a:solidFill>
                  <a:schemeClr val="bg1"/>
                </a:solidFill>
              </a:rPr>
              <a:t>Helsinki 20.11.2019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Ruokavalioiden ilmastovaikutukset </a:t>
            </a:r>
            <a:r>
              <a:rPr lang="fi-FI" sz="1600" dirty="0">
                <a:solidFill>
                  <a:schemeClr val="tx1"/>
                </a:solidFill>
              </a:rPr>
              <a:t>(Saarinen et </a:t>
            </a:r>
            <a:r>
              <a:rPr lang="fi-FI" sz="1600" dirty="0" err="1">
                <a:solidFill>
                  <a:schemeClr val="tx1"/>
                </a:solidFill>
              </a:rPr>
              <a:t>al</a:t>
            </a:r>
            <a:r>
              <a:rPr lang="fi-FI" sz="1600" dirty="0">
                <a:solidFill>
                  <a:schemeClr val="tx1"/>
                </a:solidFill>
              </a:rPr>
              <a:t> 2019)</a:t>
            </a:r>
          </a:p>
        </p:txBody>
      </p:sp>
      <p:sp>
        <p:nvSpPr>
          <p:cNvPr id="4" name="Slide Number Placeholder 3"/>
          <p:cNvSpPr>
            <a:spLocks noGrp="1"/>
          </p:cNvSpPr>
          <p:nvPr>
            <p:ph type="sldNum" sz="quarter" idx="10"/>
          </p:nvPr>
        </p:nvSpPr>
        <p:spPr/>
        <p:txBody>
          <a:bodyPr/>
          <a:lstStyle/>
          <a:p>
            <a:pPr>
              <a:defRPr/>
            </a:pPr>
            <a:fld id="{FBED93D5-5057-43E2-A8A3-6D9025FE269E}" type="slidenum">
              <a:rPr lang="en-US" smtClean="0"/>
              <a:pPr>
                <a:defRPr/>
              </a:pPr>
              <a:t>10</a:t>
            </a:fld>
            <a:endParaRPr lang="en-US" dirty="0"/>
          </a:p>
        </p:txBody>
      </p:sp>
      <p:sp>
        <p:nvSpPr>
          <p:cNvPr id="5" name="Date Placeholder 4"/>
          <p:cNvSpPr>
            <a:spLocks noGrp="1"/>
          </p:cNvSpPr>
          <p:nvPr>
            <p:ph type="dt" sz="half" idx="11"/>
          </p:nvPr>
        </p:nvSpPr>
        <p:spPr/>
        <p:txBody>
          <a:bodyPr/>
          <a:lstStyle/>
          <a:p>
            <a:pPr>
              <a:defRPr/>
            </a:pPr>
            <a:fld id="{153A408C-A16B-472B-A441-76BBDE9CA92D}" type="datetime1">
              <a:rPr lang="fi-FI" smtClean="0"/>
              <a:pPr>
                <a:defRPr/>
              </a:pPr>
              <a:t>20.11.2019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6" y="988646"/>
            <a:ext cx="5675702" cy="343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547815" y="914995"/>
            <a:ext cx="3357264" cy="3313510"/>
          </a:xfrm>
        </p:spPr>
        <p:txBody>
          <a:bodyPr/>
          <a:lstStyle/>
          <a:p>
            <a:pPr>
              <a:buFont typeface="Arial" panose="020B0604020202020204" pitchFamily="34" charset="0"/>
              <a:buChar char="•"/>
            </a:pPr>
            <a:r>
              <a:rPr lang="fi-FI" sz="1600" dirty="0">
                <a:latin typeface="Calibri" panose="020F0502020204030204" pitchFamily="34" charset="0"/>
              </a:rPr>
              <a:t>Kasvisruokavalion ilmastokuorma on keskimäärin pienempi kuin nykyinen (40%)</a:t>
            </a:r>
          </a:p>
          <a:p>
            <a:pPr>
              <a:buFont typeface="Arial" panose="020B0604020202020204" pitchFamily="34" charset="0"/>
              <a:buChar char="•"/>
            </a:pPr>
            <a:r>
              <a:rPr lang="fi-FI" sz="1600" dirty="0">
                <a:latin typeface="Calibri" panose="020F0502020204030204" pitchFamily="34" charset="0"/>
              </a:rPr>
              <a:t>Kummankin vaikutus riippuu siitä miten koostetaan (ja miten lasketaan)</a:t>
            </a:r>
          </a:p>
          <a:p>
            <a:pPr marL="285750" lvl="1">
              <a:buFont typeface="Arial" panose="020B0604020202020204" pitchFamily="34" charset="0"/>
              <a:buChar char="•"/>
            </a:pPr>
            <a:r>
              <a:rPr lang="fi-FI" sz="1600" dirty="0">
                <a:latin typeface="Calibri" panose="020F0502020204030204" pitchFamily="34" charset="0"/>
              </a:rPr>
              <a:t>Esimerkki: Unicafen päätös luopua naudanlihasta vastaa päästövaikutuksiltaan </a:t>
            </a:r>
            <a:r>
              <a:rPr lang="fi-FI" sz="1600" dirty="0" err="1">
                <a:latin typeface="Calibri" panose="020F0502020204030204" pitchFamily="34" charset="0"/>
              </a:rPr>
              <a:t>Hanasaari-B</a:t>
            </a:r>
            <a:r>
              <a:rPr lang="fi-FI" sz="1600" dirty="0">
                <a:latin typeface="Calibri" panose="020F0502020204030204" pitchFamily="34" charset="0"/>
              </a:rPr>
              <a:t> -voimalan 2 tunnin päästöjä</a:t>
            </a:r>
          </a:p>
          <a:p>
            <a:pPr marL="685800" lvl="2">
              <a:buFont typeface="Arial" panose="020B0604020202020204" pitchFamily="34" charset="0"/>
              <a:buChar char="•"/>
            </a:pPr>
            <a:r>
              <a:rPr lang="fi-FI" sz="1600" dirty="0">
                <a:latin typeface="Calibri" panose="020F0502020204030204" pitchFamily="34" charset="0"/>
              </a:rPr>
              <a:t>-&gt; pitää tehdä myös suuria päätöksiä </a:t>
            </a:r>
          </a:p>
          <a:p>
            <a:endParaRPr lang="fi-FI" dirty="0">
              <a:latin typeface="Calibri" panose="020F0502020204030204" pitchFamily="34" charset="0"/>
            </a:endParaRPr>
          </a:p>
        </p:txBody>
      </p:sp>
    </p:spTree>
    <p:extLst>
      <p:ext uri="{BB962C8B-B14F-4D97-AF65-F5344CB8AC3E}">
        <p14:creationId xmlns:p14="http://schemas.microsoft.com/office/powerpoint/2010/main" val="244966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2388" y="159925"/>
            <a:ext cx="7902054" cy="778669"/>
          </a:xfrm>
        </p:spPr>
        <p:txBody>
          <a:bodyPr/>
          <a:lstStyle/>
          <a:p>
            <a:r>
              <a:rPr lang="fi-FI" sz="2000" dirty="0"/>
              <a:t>Elintarvikkeiden kestävyys – ravitsemus ja ilmastokuormitus </a:t>
            </a:r>
            <a:br>
              <a:rPr lang="fi-FI" sz="2000" dirty="0"/>
            </a:br>
            <a:r>
              <a:rPr lang="fi-FI" sz="1400" dirty="0">
                <a:solidFill>
                  <a:schemeClr val="tx1">
                    <a:lumMod val="50000"/>
                  </a:schemeClr>
                </a:solidFill>
              </a:rPr>
              <a:t>Saarinen 2018. </a:t>
            </a:r>
            <a:r>
              <a:rPr lang="en-US" sz="1400" dirty="0">
                <a:solidFill>
                  <a:schemeClr val="tx1">
                    <a:lumMod val="50000"/>
                  </a:schemeClr>
                </a:solidFill>
              </a:rPr>
              <a:t>Including nutrition in the life cycle assessment of food products. P 58 </a:t>
            </a:r>
            <a:endParaRPr lang="fi-FI" sz="1400" dirty="0">
              <a:solidFill>
                <a:schemeClr val="tx1">
                  <a:lumMod val="50000"/>
                </a:schemeClr>
              </a:solidFill>
            </a:endParaRPr>
          </a:p>
        </p:txBody>
      </p:sp>
      <p:sp>
        <p:nvSpPr>
          <p:cNvPr id="7" name="Content Placeholder 6"/>
          <p:cNvSpPr>
            <a:spLocks noGrp="1"/>
          </p:cNvSpPr>
          <p:nvPr>
            <p:ph idx="1"/>
          </p:nvPr>
        </p:nvSpPr>
        <p:spPr>
          <a:xfrm>
            <a:off x="5752530" y="1180531"/>
            <a:ext cx="3002509" cy="1112293"/>
          </a:xfrm>
        </p:spPr>
        <p:txBody>
          <a:bodyPr/>
          <a:lstStyle/>
          <a:p>
            <a:r>
              <a:rPr lang="fi-FI" sz="1600" dirty="0"/>
              <a:t>Ravitsemuksen huomioiminen asemoi naudanlihan kestäväksi elintarvikkeeksi</a:t>
            </a:r>
          </a:p>
          <a:p>
            <a:endParaRPr lang="fi-FI" sz="1600" dirty="0"/>
          </a:p>
          <a:p>
            <a:endParaRPr lang="fi-FI" sz="1600" dirty="0"/>
          </a:p>
          <a:p>
            <a:endParaRPr lang="fi-FI" sz="1600" dirty="0"/>
          </a:p>
        </p:txBody>
      </p:sp>
      <p:sp>
        <p:nvSpPr>
          <p:cNvPr id="4" name="Slide Number Placeholder 3"/>
          <p:cNvSpPr>
            <a:spLocks noGrp="1"/>
          </p:cNvSpPr>
          <p:nvPr>
            <p:ph type="sldNum" sz="quarter" idx="10"/>
          </p:nvPr>
        </p:nvSpPr>
        <p:spPr/>
        <p:txBody>
          <a:bodyPr/>
          <a:lstStyle/>
          <a:p>
            <a:pPr>
              <a:defRPr/>
            </a:pPr>
            <a:fld id="{FBED93D5-5057-43E2-A8A3-6D9025FE269E}" type="slidenum">
              <a:rPr lang="en-US" smtClean="0"/>
              <a:pPr>
                <a:defRPr/>
              </a:pPr>
              <a:t>11</a:t>
            </a:fld>
            <a:endParaRPr lang="en-US" dirty="0"/>
          </a:p>
        </p:txBody>
      </p:sp>
      <p:sp>
        <p:nvSpPr>
          <p:cNvPr id="5" name="Date Placeholder 4"/>
          <p:cNvSpPr>
            <a:spLocks noGrp="1"/>
          </p:cNvSpPr>
          <p:nvPr>
            <p:ph type="dt" sz="half" idx="11"/>
          </p:nvPr>
        </p:nvSpPr>
        <p:spPr/>
        <p:txBody>
          <a:bodyPr/>
          <a:lstStyle/>
          <a:p>
            <a:pPr>
              <a:defRPr/>
            </a:pPr>
            <a:fld id="{153A408C-A16B-472B-A441-76BBDE9CA92D}" type="datetime1">
              <a:rPr lang="fi-FI" smtClean="0"/>
              <a:pPr>
                <a:defRPr/>
              </a:pPr>
              <a:t>20.11.2019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758" y="928356"/>
            <a:ext cx="4903220" cy="380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427424" y="3295933"/>
            <a:ext cx="666904" cy="279779"/>
          </a:xfrm>
          <a:prstGeom prst="ellips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TextBox 8"/>
          <p:cNvSpPr txBox="1"/>
          <p:nvPr/>
        </p:nvSpPr>
        <p:spPr>
          <a:xfrm rot="16200000">
            <a:off x="169244" y="2278754"/>
            <a:ext cx="1665027" cy="369332"/>
          </a:xfrm>
          <a:prstGeom prst="rect">
            <a:avLst/>
          </a:prstGeom>
          <a:noFill/>
        </p:spPr>
        <p:txBody>
          <a:bodyPr wrap="square" rtlCol="0">
            <a:spAutoFit/>
          </a:bodyPr>
          <a:lstStyle/>
          <a:p>
            <a:r>
              <a:rPr lang="fi-FI" dirty="0">
                <a:solidFill>
                  <a:schemeClr val="accent1"/>
                </a:solidFill>
              </a:rPr>
              <a:t>Ravitsemus</a:t>
            </a:r>
          </a:p>
        </p:txBody>
      </p:sp>
      <p:sp>
        <p:nvSpPr>
          <p:cNvPr id="11" name="TextBox 10"/>
          <p:cNvSpPr txBox="1"/>
          <p:nvPr/>
        </p:nvSpPr>
        <p:spPr>
          <a:xfrm>
            <a:off x="1856096" y="4046750"/>
            <a:ext cx="3309582" cy="307777"/>
          </a:xfrm>
          <a:prstGeom prst="rect">
            <a:avLst/>
          </a:prstGeom>
          <a:noFill/>
        </p:spPr>
        <p:txBody>
          <a:bodyPr wrap="square" rtlCol="0">
            <a:spAutoFit/>
          </a:bodyPr>
          <a:lstStyle/>
          <a:p>
            <a:pPr algn="ctr"/>
            <a:r>
              <a:rPr lang="fi-FI" sz="1400" dirty="0">
                <a:solidFill>
                  <a:schemeClr val="accent1"/>
                </a:solidFill>
              </a:rPr>
              <a:t>Ilmastovaikutus/valkuaissisältö-akseli</a:t>
            </a:r>
          </a:p>
        </p:txBody>
      </p:sp>
    </p:spTree>
    <p:extLst>
      <p:ext uri="{BB962C8B-B14F-4D97-AF65-F5344CB8AC3E}">
        <p14:creationId xmlns:p14="http://schemas.microsoft.com/office/powerpoint/2010/main" val="79184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sz="2000" dirty="0"/>
              <a:t>Päästölähteiden jakautuminen tuotekiloa kohden ilman LULUCF ja LULUCF sektorin kanssa Suomessa</a:t>
            </a:r>
            <a:endParaRPr lang="en-US" sz="2000" dirty="0"/>
          </a:p>
        </p:txBody>
      </p:sp>
      <p:sp>
        <p:nvSpPr>
          <p:cNvPr id="4" name="Slide Number Placeholder 3"/>
          <p:cNvSpPr>
            <a:spLocks noGrp="1"/>
          </p:cNvSpPr>
          <p:nvPr>
            <p:ph type="sldNum" sz="quarter" idx="4294967295"/>
          </p:nvPr>
        </p:nvSpPr>
        <p:spPr>
          <a:xfrm>
            <a:off x="823913" y="4814888"/>
            <a:ext cx="447675" cy="204787"/>
          </a:xfrm>
          <a:prstGeom prst="rect">
            <a:avLst/>
          </a:prstGeom>
        </p:spPr>
        <p:txBody>
          <a:bodyPr/>
          <a:lstStyle/>
          <a:p>
            <a:pPr>
              <a:defRPr/>
            </a:pPr>
            <a:fld id="{8FD12B7B-3479-4F01-97E7-5D7BE172CD93}" type="slidenum">
              <a:rPr lang="en-US" smtClean="0"/>
              <a:pPr>
                <a:defRPr/>
              </a:pPr>
              <a:t>12</a:t>
            </a:fld>
            <a:endParaRPr lang="en-US"/>
          </a:p>
        </p:txBody>
      </p:sp>
      <p:grpSp>
        <p:nvGrpSpPr>
          <p:cNvPr id="5" name="Group 4"/>
          <p:cNvGrpSpPr/>
          <p:nvPr/>
        </p:nvGrpSpPr>
        <p:grpSpPr>
          <a:xfrm>
            <a:off x="0" y="1218274"/>
            <a:ext cx="8938875" cy="2607150"/>
            <a:chOff x="0" y="1218274"/>
            <a:chExt cx="8938875" cy="2607150"/>
          </a:xfrm>
        </p:grpSpPr>
        <p:graphicFrame>
          <p:nvGraphicFramePr>
            <p:cNvPr id="8" name="Kaavio 8"/>
            <p:cNvGraphicFramePr>
              <a:graphicFrameLocks/>
            </p:cNvGraphicFramePr>
            <p:nvPr>
              <p:extLst>
                <p:ext uri="{D42A27DB-BD31-4B8C-83A1-F6EECF244321}">
                  <p14:modId xmlns:p14="http://schemas.microsoft.com/office/powerpoint/2010/main" val="890060310"/>
                </p:ext>
              </p:extLst>
            </p:nvPr>
          </p:nvGraphicFramePr>
          <p:xfrm>
            <a:off x="0" y="1218274"/>
            <a:ext cx="6638925" cy="260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Kaavio 4"/>
            <p:cNvGraphicFramePr>
              <a:graphicFrameLocks/>
            </p:cNvGraphicFramePr>
            <p:nvPr>
              <p:extLst>
                <p:ext uri="{D42A27DB-BD31-4B8C-83A1-F6EECF244321}">
                  <p14:modId xmlns:p14="http://schemas.microsoft.com/office/powerpoint/2010/main" val="1356996149"/>
                </p:ext>
              </p:extLst>
            </p:nvPr>
          </p:nvGraphicFramePr>
          <p:xfrm>
            <a:off x="3538875" y="1286019"/>
            <a:ext cx="5400000" cy="2520000"/>
          </p:xfrm>
          <a:graphic>
            <a:graphicData uri="http://schemas.openxmlformats.org/drawingml/2006/chart">
              <c:chart xmlns:c="http://schemas.openxmlformats.org/drawingml/2006/chart" xmlns:r="http://schemas.openxmlformats.org/officeDocument/2006/relationships" r:id="rId4"/>
            </a:graphicData>
          </a:graphic>
        </p:graphicFrame>
      </p:grpSp>
      <p:sp>
        <p:nvSpPr>
          <p:cNvPr id="3" name="TextBox 2"/>
          <p:cNvSpPr txBox="1"/>
          <p:nvPr/>
        </p:nvSpPr>
        <p:spPr>
          <a:xfrm>
            <a:off x="955342" y="3715251"/>
            <a:ext cx="7021773" cy="738664"/>
          </a:xfrm>
          <a:prstGeom prst="rect">
            <a:avLst/>
          </a:prstGeom>
          <a:noFill/>
        </p:spPr>
        <p:txBody>
          <a:bodyPr wrap="square" rtlCol="0">
            <a:spAutoFit/>
          </a:bodyPr>
          <a:lstStyle/>
          <a:p>
            <a:pPr marL="285750" indent="-285750">
              <a:buFont typeface="Arial" panose="020B0604020202020204" pitchFamily="34" charset="0"/>
              <a:buChar char="•"/>
            </a:pPr>
            <a:r>
              <a:rPr lang="fi-FI" sz="1400" dirty="0"/>
              <a:t>Orgaanisten maiden päästöt lisäävät hiilijalanjälkeä merkittävästi</a:t>
            </a:r>
          </a:p>
          <a:p>
            <a:pPr marL="285750" indent="-285750">
              <a:buFont typeface="Arial" panose="020B0604020202020204" pitchFamily="34" charset="0"/>
              <a:buChar char="•"/>
            </a:pPr>
            <a:r>
              <a:rPr lang="fi-FI" sz="1400" dirty="0"/>
              <a:t>Vertailun vuoksi: globaali keskiarvo 47 kg CO</a:t>
            </a:r>
            <a:r>
              <a:rPr lang="fi-FI" sz="1400" baseline="-25000" dirty="0"/>
              <a:t>2</a:t>
            </a:r>
            <a:r>
              <a:rPr lang="fi-FI" sz="1400" dirty="0"/>
              <a:t>e/kg (FAO 2019; 27 - 80 kg CO</a:t>
            </a:r>
            <a:r>
              <a:rPr lang="fi-FI" sz="1400" baseline="-25000" dirty="0"/>
              <a:t>2</a:t>
            </a:r>
            <a:r>
              <a:rPr lang="fi-FI" sz="1400" dirty="0"/>
              <a:t>e/kg </a:t>
            </a:r>
            <a:r>
              <a:rPr lang="fi-FI" sz="1400" dirty="0" err="1"/>
              <a:t>Poore</a:t>
            </a:r>
            <a:r>
              <a:rPr lang="fi-FI" sz="1400" dirty="0"/>
              <a:t> &amp; </a:t>
            </a:r>
            <a:r>
              <a:rPr lang="fi-FI" sz="1400" dirty="0" err="1"/>
              <a:t>Nemecek</a:t>
            </a:r>
            <a:r>
              <a:rPr lang="fi-FI" sz="1400" dirty="0"/>
              <a:t> 2018)</a:t>
            </a:r>
          </a:p>
        </p:txBody>
      </p:sp>
    </p:spTree>
    <p:extLst>
      <p:ext uri="{BB962C8B-B14F-4D97-AF65-F5344CB8AC3E}">
        <p14:creationId xmlns:p14="http://schemas.microsoft.com/office/powerpoint/2010/main" val="410661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20725" y="204581"/>
            <a:ext cx="7543800" cy="490538"/>
          </a:xfrm>
        </p:spPr>
        <p:txBody>
          <a:bodyPr/>
          <a:lstStyle/>
          <a:p>
            <a:r>
              <a:rPr lang="fi-FI" dirty="0"/>
              <a:t>Tuotannon KHK- päästöjä voidaan pienentää)</a:t>
            </a:r>
            <a:br>
              <a:rPr lang="fi-FI" dirty="0"/>
            </a:br>
            <a:r>
              <a:rPr lang="fi-FI" sz="1600" dirty="0">
                <a:solidFill>
                  <a:schemeClr val="tx1"/>
                </a:solidFill>
              </a:rPr>
              <a:t>Pulkkinen ym. </a:t>
            </a:r>
            <a:r>
              <a:rPr lang="fi-FI" sz="1600" dirty="0" err="1">
                <a:solidFill>
                  <a:schemeClr val="tx1"/>
                </a:solidFill>
              </a:rPr>
              <a:t>Footprintbeef</a:t>
            </a:r>
            <a:r>
              <a:rPr lang="fi-FI" sz="1600" dirty="0">
                <a:solidFill>
                  <a:schemeClr val="tx1"/>
                </a:solidFill>
              </a:rPr>
              <a:t> – hanke; maitorotuinen sonni, LULUCF ei sisälly lukuihin</a:t>
            </a:r>
          </a:p>
        </p:txBody>
      </p:sp>
      <p:sp>
        <p:nvSpPr>
          <p:cNvPr id="3" name="Sisällön paikkamerkki 2"/>
          <p:cNvSpPr>
            <a:spLocks noGrp="1"/>
          </p:cNvSpPr>
          <p:nvPr>
            <p:ph idx="1"/>
          </p:nvPr>
        </p:nvSpPr>
        <p:spPr>
          <a:xfrm>
            <a:off x="4970628" y="1541362"/>
            <a:ext cx="3571875" cy="2267084"/>
          </a:xfrm>
        </p:spPr>
        <p:txBody>
          <a:bodyPr/>
          <a:lstStyle/>
          <a:p>
            <a:pPr marL="0" indent="0">
              <a:buNone/>
            </a:pPr>
            <a:r>
              <a:rPr lang="fi-FI" sz="1600" dirty="0"/>
              <a:t>Esimerkiksi näillä toimenpiteillä:</a:t>
            </a:r>
          </a:p>
          <a:p>
            <a:r>
              <a:rPr lang="fi-FI" sz="1600" dirty="0"/>
              <a:t>Hyvä eläinaines</a:t>
            </a:r>
          </a:p>
          <a:p>
            <a:r>
              <a:rPr lang="fi-FI" sz="1600" dirty="0"/>
              <a:t>Pellon peruskunto – tuotanto hyvillä pelloilla</a:t>
            </a:r>
          </a:p>
          <a:p>
            <a:r>
              <a:rPr lang="fi-FI" sz="1600" dirty="0"/>
              <a:t>Tasapainoinen lannoitus </a:t>
            </a:r>
          </a:p>
          <a:p>
            <a:r>
              <a:rPr lang="fi-FI" sz="1600" dirty="0"/>
              <a:t>Hyvä karkearehun D-arvo</a:t>
            </a:r>
          </a:p>
          <a:p>
            <a:r>
              <a:rPr lang="fi-FI" sz="1600" dirty="0"/>
              <a:t>Väkirehumäärän optimointi</a:t>
            </a:r>
          </a:p>
          <a:p>
            <a:r>
              <a:rPr lang="fi-FI" sz="1600" dirty="0"/>
              <a:t>(teurastetaan nuorempina)</a:t>
            </a:r>
          </a:p>
        </p:txBody>
      </p:sp>
      <p:sp>
        <p:nvSpPr>
          <p:cNvPr id="4" name="Dian numeron paikkamerkki 3"/>
          <p:cNvSpPr>
            <a:spLocks noGrp="1"/>
          </p:cNvSpPr>
          <p:nvPr>
            <p:ph type="sldNum" sz="quarter" idx="10"/>
          </p:nvPr>
        </p:nvSpPr>
        <p:spPr/>
        <p:txBody>
          <a:bodyPr/>
          <a:lstStyle/>
          <a:p>
            <a:pPr>
              <a:defRPr/>
            </a:pPr>
            <a:fld id="{FBED93D5-5057-43E2-A8A3-6D9025FE269E}" type="slidenum">
              <a:rPr lang="en-US" smtClean="0"/>
              <a:pPr>
                <a:defRPr/>
              </a:pPr>
              <a:t>13</a:t>
            </a:fld>
            <a:endParaRPr lang="en-US" dirty="0"/>
          </a:p>
        </p:txBody>
      </p:sp>
      <p:sp>
        <p:nvSpPr>
          <p:cNvPr id="5" name="Päivämäärän paikkamerkki 4"/>
          <p:cNvSpPr>
            <a:spLocks noGrp="1"/>
          </p:cNvSpPr>
          <p:nvPr>
            <p:ph type="dt" sz="half" idx="11"/>
          </p:nvPr>
        </p:nvSpPr>
        <p:spPr/>
        <p:txBody>
          <a:bodyPr/>
          <a:lstStyle/>
          <a:p>
            <a:pPr>
              <a:defRPr/>
            </a:pPr>
            <a:fld id="{153A408C-A16B-472B-A441-76BBDE9CA92D}" type="datetime1">
              <a:rPr lang="fi-FI" smtClean="0"/>
              <a:pPr>
                <a:defRPr/>
              </a:pPr>
              <a:t>20.11.2019</a:t>
            </a:fld>
            <a:endParaRPr 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890" y="1531979"/>
            <a:ext cx="4351337"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iruutu 7"/>
          <p:cNvSpPr txBox="1"/>
          <p:nvPr/>
        </p:nvSpPr>
        <p:spPr>
          <a:xfrm>
            <a:off x="2042315" y="1704187"/>
            <a:ext cx="704851" cy="307777"/>
          </a:xfrm>
          <a:prstGeom prst="rect">
            <a:avLst/>
          </a:prstGeom>
          <a:noFill/>
        </p:spPr>
        <p:txBody>
          <a:bodyPr wrap="square" rtlCol="0">
            <a:spAutoFit/>
          </a:bodyPr>
          <a:lstStyle/>
          <a:p>
            <a:r>
              <a:rPr lang="fi-FI" sz="1400" dirty="0"/>
              <a:t>-17%</a:t>
            </a:r>
          </a:p>
        </p:txBody>
      </p:sp>
      <p:sp>
        <p:nvSpPr>
          <p:cNvPr id="10" name="Tekstiruutu 9"/>
          <p:cNvSpPr txBox="1"/>
          <p:nvPr/>
        </p:nvSpPr>
        <p:spPr>
          <a:xfrm>
            <a:off x="2683558" y="1860203"/>
            <a:ext cx="704851" cy="307777"/>
          </a:xfrm>
          <a:prstGeom prst="rect">
            <a:avLst/>
          </a:prstGeom>
          <a:noFill/>
        </p:spPr>
        <p:txBody>
          <a:bodyPr wrap="square" rtlCol="0">
            <a:spAutoFit/>
          </a:bodyPr>
          <a:lstStyle/>
          <a:p>
            <a:r>
              <a:rPr lang="fi-FI" sz="1400" dirty="0"/>
              <a:t>-22%</a:t>
            </a:r>
          </a:p>
        </p:txBody>
      </p:sp>
    </p:spTree>
    <p:extLst>
      <p:ext uri="{BB962C8B-B14F-4D97-AF65-F5344CB8AC3E}">
        <p14:creationId xmlns:p14="http://schemas.microsoft.com/office/powerpoint/2010/main" val="815560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580824318"/>
              </p:ext>
            </p:extLst>
          </p:nvPr>
        </p:nvGraphicFramePr>
        <p:xfrm>
          <a:off x="161925" y="600194"/>
          <a:ext cx="3640932" cy="4312444"/>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2009775" y="776017"/>
            <a:ext cx="6962778" cy="1169494"/>
            <a:chOff x="2009775" y="776017"/>
            <a:chExt cx="6962778" cy="1169494"/>
          </a:xfrm>
        </p:grpSpPr>
        <p:sp>
          <p:nvSpPr>
            <p:cNvPr id="9" name="Rectangle 8"/>
            <p:cNvSpPr/>
            <p:nvPr/>
          </p:nvSpPr>
          <p:spPr>
            <a:xfrm>
              <a:off x="3926685" y="776017"/>
              <a:ext cx="5045868"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i-FI" sz="1400" dirty="0">
                  <a:solidFill>
                    <a:srgbClr val="000000"/>
                  </a:solidFill>
                  <a:latin typeface="Calibri" panose="020F0502020204030204" pitchFamily="34" charset="0"/>
                </a:rPr>
                <a:t>Ruokinnan optimointi, metaani-inhibiittorit, eläinjalostus </a:t>
              </a:r>
              <a:r>
                <a:rPr lang="fi-FI" sz="1400" dirty="0" err="1">
                  <a:solidFill>
                    <a:srgbClr val="000000"/>
                  </a:solidFill>
                  <a:latin typeface="Calibri" panose="020F0502020204030204" pitchFamily="34" charset="0"/>
                </a:rPr>
                <a:t>genominen</a:t>
              </a:r>
              <a:r>
                <a:rPr lang="fi-FI" sz="1400" dirty="0">
                  <a:solidFill>
                    <a:srgbClr val="000000"/>
                  </a:solidFill>
                  <a:latin typeface="Calibri" panose="020F0502020204030204" pitchFamily="34" charset="0"/>
                </a:rPr>
                <a:t> valinta, pötsin mikrobikannan säätely, metaanin talteenotto karjasuojista</a:t>
              </a:r>
            </a:p>
          </p:txBody>
        </p:sp>
        <p:cxnSp>
          <p:nvCxnSpPr>
            <p:cNvPr id="15" name="Elbow Connector 14"/>
            <p:cNvCxnSpPr/>
            <p:nvPr/>
          </p:nvCxnSpPr>
          <p:spPr>
            <a:xfrm rot="10800000" flipV="1">
              <a:off x="2009775" y="1305909"/>
              <a:ext cx="1888332" cy="639602"/>
            </a:xfrm>
            <a:prstGeom prst="bentConnector3">
              <a:avLst>
                <a:gd name="adj1" fmla="val 50000"/>
              </a:avLst>
            </a:prstGeom>
            <a:ln w="9525">
              <a:solidFill>
                <a:srgbClr val="0070C0"/>
              </a:solidFill>
            </a:ln>
          </p:spPr>
          <p:style>
            <a:lnRef idx="2">
              <a:schemeClr val="accent3"/>
            </a:lnRef>
            <a:fillRef idx="0">
              <a:schemeClr val="accent3"/>
            </a:fillRef>
            <a:effectRef idx="1">
              <a:schemeClr val="accent3"/>
            </a:effectRef>
            <a:fontRef idx="minor">
              <a:schemeClr val="tx1"/>
            </a:fontRef>
          </p:style>
        </p:cxnSp>
      </p:grpSp>
      <p:grpSp>
        <p:nvGrpSpPr>
          <p:cNvPr id="4" name="Group 3"/>
          <p:cNvGrpSpPr/>
          <p:nvPr/>
        </p:nvGrpSpPr>
        <p:grpSpPr>
          <a:xfrm>
            <a:off x="1790700" y="1625710"/>
            <a:ext cx="7181850" cy="803165"/>
            <a:chOff x="1790700" y="1625710"/>
            <a:chExt cx="7181850" cy="803165"/>
          </a:xfrm>
        </p:grpSpPr>
        <p:sp>
          <p:nvSpPr>
            <p:cNvPr id="10" name="Rectangle 9"/>
            <p:cNvSpPr/>
            <p:nvPr/>
          </p:nvSpPr>
          <p:spPr>
            <a:xfrm>
              <a:off x="3926682" y="1625710"/>
              <a:ext cx="5045868"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i-FI" sz="1400" dirty="0">
                  <a:solidFill>
                    <a:srgbClr val="000000"/>
                  </a:solidFill>
                  <a:latin typeface="Calibri" panose="020F0502020204030204" pitchFamily="34" charset="0"/>
                </a:rPr>
                <a:t>Biokaasu, ravinteiden  separointi, liikennepolttoaineiden valmistus</a:t>
              </a:r>
            </a:p>
          </p:txBody>
        </p:sp>
        <p:cxnSp>
          <p:nvCxnSpPr>
            <p:cNvPr id="16" name="Elbow Connector 15"/>
            <p:cNvCxnSpPr/>
            <p:nvPr/>
          </p:nvCxnSpPr>
          <p:spPr>
            <a:xfrm rot="10800000" flipV="1">
              <a:off x="1790700" y="1778984"/>
              <a:ext cx="2135985" cy="649891"/>
            </a:xfrm>
            <a:prstGeom prst="bentConnector3">
              <a:avLst>
                <a:gd name="adj1" fmla="val 24136"/>
              </a:avLst>
            </a:prstGeom>
            <a:ln w="9525">
              <a:solidFill>
                <a:srgbClr val="0070C0"/>
              </a:solidFill>
            </a:ln>
          </p:spPr>
          <p:style>
            <a:lnRef idx="2">
              <a:schemeClr val="accent3"/>
            </a:lnRef>
            <a:fillRef idx="0">
              <a:schemeClr val="accent3"/>
            </a:fillRef>
            <a:effectRef idx="1">
              <a:schemeClr val="accent3"/>
            </a:effectRef>
            <a:fontRef idx="minor">
              <a:schemeClr val="tx1"/>
            </a:fontRef>
          </p:style>
        </p:cxnSp>
      </p:grpSp>
      <p:grpSp>
        <p:nvGrpSpPr>
          <p:cNvPr id="5" name="Group 4"/>
          <p:cNvGrpSpPr/>
          <p:nvPr/>
        </p:nvGrpSpPr>
        <p:grpSpPr>
          <a:xfrm>
            <a:off x="2314576" y="2161527"/>
            <a:ext cx="6657974" cy="738664"/>
            <a:chOff x="2314576" y="2161527"/>
            <a:chExt cx="6657974" cy="738664"/>
          </a:xfrm>
        </p:grpSpPr>
        <p:sp>
          <p:nvSpPr>
            <p:cNvPr id="11" name="Rectangle 10"/>
            <p:cNvSpPr/>
            <p:nvPr/>
          </p:nvSpPr>
          <p:spPr>
            <a:xfrm>
              <a:off x="3926682" y="2161527"/>
              <a:ext cx="5045868"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i-FI" sz="1400" dirty="0">
                  <a:solidFill>
                    <a:srgbClr val="000000"/>
                  </a:solidFill>
                  <a:latin typeface="Calibri" panose="020F0502020204030204" pitchFamily="34" charset="0"/>
                </a:rPr>
                <a:t>Lannoituksen tarkentaminen, kasvipeitteisyys (aluskasvit, viljelykierrot, muokkauksen vähentäminen), nurmien hiilensidonnan kehittäminen</a:t>
              </a:r>
            </a:p>
          </p:txBody>
        </p:sp>
        <p:cxnSp>
          <p:nvCxnSpPr>
            <p:cNvPr id="23" name="Elbow Connector 22"/>
            <p:cNvCxnSpPr>
              <a:stCxn id="11" idx="1"/>
            </p:cNvCxnSpPr>
            <p:nvPr/>
          </p:nvCxnSpPr>
          <p:spPr>
            <a:xfrm rot="10800000" flipV="1">
              <a:off x="2314576" y="2530859"/>
              <a:ext cx="1612106" cy="299610"/>
            </a:xfrm>
            <a:prstGeom prst="bentConnector3">
              <a:avLst>
                <a:gd name="adj1" fmla="val 22230"/>
              </a:avLst>
            </a:prstGeom>
            <a:ln w="9525">
              <a:solidFill>
                <a:srgbClr val="0070C0"/>
              </a:solidFill>
            </a:ln>
          </p:spPr>
          <p:style>
            <a:lnRef idx="2">
              <a:schemeClr val="accent3"/>
            </a:lnRef>
            <a:fillRef idx="0">
              <a:schemeClr val="accent3"/>
            </a:fillRef>
            <a:effectRef idx="1">
              <a:schemeClr val="accent3"/>
            </a:effectRef>
            <a:fontRef idx="minor">
              <a:schemeClr val="tx1"/>
            </a:fontRef>
          </p:style>
        </p:cxnSp>
      </p:grpSp>
      <p:grpSp>
        <p:nvGrpSpPr>
          <p:cNvPr id="6" name="Group 5"/>
          <p:cNvGrpSpPr/>
          <p:nvPr/>
        </p:nvGrpSpPr>
        <p:grpSpPr>
          <a:xfrm>
            <a:off x="3092053" y="3063066"/>
            <a:ext cx="5880497" cy="1083374"/>
            <a:chOff x="3092053" y="3063066"/>
            <a:chExt cx="5880497" cy="1083374"/>
          </a:xfrm>
        </p:grpSpPr>
        <p:sp>
          <p:nvSpPr>
            <p:cNvPr id="12" name="Rectangle 11"/>
            <p:cNvSpPr/>
            <p:nvPr/>
          </p:nvSpPr>
          <p:spPr>
            <a:xfrm>
              <a:off x="3926682" y="3063066"/>
              <a:ext cx="5045868" cy="10833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i-FI" sz="1400" dirty="0">
                  <a:solidFill>
                    <a:srgbClr val="000000"/>
                  </a:solidFill>
                  <a:latin typeface="Calibri" panose="020F0502020204030204" pitchFamily="34" charset="0"/>
                  <a:ea typeface="Times New Roman"/>
                  <a:cs typeface="Times New Roman"/>
                </a:rPr>
                <a:t>Turvepeltojen raivauksen lopettaminen, kasvipeitteisyys, nurmien hoidon kehittäminen, pohjaveden pinnan nosto, heikkotuottoisten turvepeltojen poisto tuotannosta , tuotantointensiteetin optimointi kivennäismailla</a:t>
              </a:r>
              <a:endParaRPr lang="en-GB" sz="1400" dirty="0">
                <a:solidFill>
                  <a:srgbClr val="000000"/>
                </a:solidFill>
                <a:latin typeface="Calibri" panose="020F0502020204030204" pitchFamily="34" charset="0"/>
                <a:ea typeface="Calibri"/>
                <a:cs typeface="Times New Roman"/>
              </a:endParaRPr>
            </a:p>
          </p:txBody>
        </p:sp>
        <p:cxnSp>
          <p:nvCxnSpPr>
            <p:cNvPr id="34" name="Elbow Connector 33"/>
            <p:cNvCxnSpPr/>
            <p:nvPr/>
          </p:nvCxnSpPr>
          <p:spPr>
            <a:xfrm rot="10800000" flipV="1">
              <a:off x="3092053" y="3728632"/>
              <a:ext cx="806054" cy="406761"/>
            </a:xfrm>
            <a:prstGeom prst="bentConnector3">
              <a:avLst>
                <a:gd name="adj1" fmla="val 50000"/>
              </a:avLst>
            </a:prstGeom>
            <a:ln w="9525">
              <a:solidFill>
                <a:srgbClr val="0070C0"/>
              </a:solidFill>
            </a:ln>
          </p:spPr>
          <p:style>
            <a:lnRef idx="2">
              <a:schemeClr val="accent3"/>
            </a:lnRef>
            <a:fillRef idx="0">
              <a:schemeClr val="accent3"/>
            </a:fillRef>
            <a:effectRef idx="1">
              <a:schemeClr val="accent3"/>
            </a:effectRef>
            <a:fontRef idx="minor">
              <a:schemeClr val="tx1"/>
            </a:fontRef>
          </p:style>
        </p:cxnSp>
      </p:grpSp>
      <p:grpSp>
        <p:nvGrpSpPr>
          <p:cNvPr id="7" name="Group 6"/>
          <p:cNvGrpSpPr/>
          <p:nvPr/>
        </p:nvGrpSpPr>
        <p:grpSpPr>
          <a:xfrm>
            <a:off x="1762124" y="4481130"/>
            <a:ext cx="7210429" cy="307777"/>
            <a:chOff x="1762124" y="4481130"/>
            <a:chExt cx="7210429" cy="307777"/>
          </a:xfrm>
        </p:grpSpPr>
        <p:sp>
          <p:nvSpPr>
            <p:cNvPr id="13" name="Rectangle 12"/>
            <p:cNvSpPr/>
            <p:nvPr/>
          </p:nvSpPr>
          <p:spPr>
            <a:xfrm>
              <a:off x="3926685" y="4481130"/>
              <a:ext cx="5045868"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i-FI" sz="1400" dirty="0">
                  <a:solidFill>
                    <a:srgbClr val="000000"/>
                  </a:solidFill>
                  <a:latin typeface="Calibri" panose="020F0502020204030204" pitchFamily="34" charset="0"/>
                </a:rPr>
                <a:t>Metsitys tai kosteikoksi ennallistus</a:t>
              </a:r>
            </a:p>
          </p:txBody>
        </p:sp>
        <p:cxnSp>
          <p:nvCxnSpPr>
            <p:cNvPr id="51" name="Straight Connector 50"/>
            <p:cNvCxnSpPr/>
            <p:nvPr/>
          </p:nvCxnSpPr>
          <p:spPr>
            <a:xfrm>
              <a:off x="1762124" y="4558818"/>
              <a:ext cx="2135983" cy="0"/>
            </a:xfrm>
            <a:prstGeom prst="line">
              <a:avLst/>
            </a:prstGeom>
            <a:ln w="9525">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161925" y="58135"/>
            <a:ext cx="8982075" cy="589384"/>
          </a:xfrm>
        </p:spPr>
        <p:txBody>
          <a:bodyPr/>
          <a:lstStyle/>
          <a:p>
            <a:r>
              <a:rPr lang="fi-FI" dirty="0"/>
              <a:t>Märehtijätuotannon </a:t>
            </a:r>
            <a:r>
              <a:rPr lang="fi-FI" dirty="0" err="1"/>
              <a:t>KHK-päästöjä</a:t>
            </a:r>
            <a:r>
              <a:rPr lang="fi-FI" dirty="0"/>
              <a:t> voidaan pienentää</a:t>
            </a:r>
            <a:br>
              <a:rPr lang="fi-FI" dirty="0"/>
            </a:br>
            <a:r>
              <a:rPr lang="fi-FI" sz="1600" dirty="0"/>
              <a:t>(Tilastokeskus 2019)</a:t>
            </a:r>
          </a:p>
        </p:txBody>
      </p:sp>
    </p:spTree>
    <p:extLst>
      <p:ext uri="{BB962C8B-B14F-4D97-AF65-F5344CB8AC3E}">
        <p14:creationId xmlns:p14="http://schemas.microsoft.com/office/powerpoint/2010/main" val="57696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8"/>
            <a:ext cx="8363272" cy="421556"/>
          </a:xfrm>
        </p:spPr>
        <p:txBody>
          <a:bodyPr>
            <a:normAutofit fontScale="90000"/>
          </a:bodyPr>
          <a:lstStyle/>
          <a:p>
            <a:r>
              <a:rPr lang="fi-FI" b="1" dirty="0"/>
              <a:t>Nurmen edulliset ympäristövaikutukset</a:t>
            </a:r>
          </a:p>
        </p:txBody>
      </p:sp>
      <p:sp>
        <p:nvSpPr>
          <p:cNvPr id="3" name="Sisällön paikkamerkki 2"/>
          <p:cNvSpPr>
            <a:spLocks noGrp="1"/>
          </p:cNvSpPr>
          <p:nvPr>
            <p:ph idx="1"/>
          </p:nvPr>
        </p:nvSpPr>
        <p:spPr>
          <a:xfrm>
            <a:off x="255289" y="636336"/>
            <a:ext cx="8352928" cy="3141419"/>
          </a:xfrm>
        </p:spPr>
        <p:txBody>
          <a:bodyPr>
            <a:normAutofit fontScale="40000" lnSpcReduction="20000"/>
          </a:bodyPr>
          <a:lstStyle/>
          <a:p>
            <a:pPr marL="514350" indent="-514350">
              <a:spcBef>
                <a:spcPts val="600"/>
              </a:spcBef>
              <a:buFont typeface="+mj-lt"/>
              <a:buAutoNum type="arabicPeriod"/>
            </a:pPr>
            <a:r>
              <a:rPr lang="fi-FI" sz="2900" dirty="0"/>
              <a:t>Eroosion vähentäminen</a:t>
            </a:r>
            <a:r>
              <a:rPr lang="fi-FI" sz="4200" dirty="0">
                <a:solidFill>
                  <a:srgbClr val="FF0000"/>
                </a:solidFill>
              </a:rPr>
              <a:t>*</a:t>
            </a:r>
          </a:p>
          <a:p>
            <a:pPr marL="514350" indent="-514350">
              <a:spcBef>
                <a:spcPts val="600"/>
              </a:spcBef>
              <a:buFont typeface="+mj-lt"/>
              <a:buAutoNum type="arabicPeriod"/>
            </a:pPr>
            <a:r>
              <a:rPr lang="fi-FI" sz="2900" dirty="0"/>
              <a:t>Maan rakenteen ylläpito</a:t>
            </a:r>
            <a:r>
              <a:rPr lang="fi-FI" sz="2900" dirty="0">
                <a:solidFill>
                  <a:srgbClr val="FF0000"/>
                </a:solidFill>
              </a:rPr>
              <a:t> </a:t>
            </a:r>
            <a:r>
              <a:rPr lang="fi-FI" sz="4200" dirty="0">
                <a:solidFill>
                  <a:srgbClr val="FF0000"/>
                </a:solidFill>
              </a:rPr>
              <a:t>*</a:t>
            </a:r>
            <a:endParaRPr lang="fi-FI" sz="4200" dirty="0"/>
          </a:p>
          <a:p>
            <a:pPr marL="514350" indent="-514350">
              <a:spcBef>
                <a:spcPts val="600"/>
              </a:spcBef>
              <a:buFont typeface="+mj-lt"/>
              <a:buAutoNum type="arabicPeriod"/>
            </a:pPr>
            <a:r>
              <a:rPr lang="fi-FI" sz="2900" dirty="0"/>
              <a:t>Maan hiilivarojen ylläpito (häviämisen hidastaminen)</a:t>
            </a:r>
            <a:r>
              <a:rPr lang="fi-FI" sz="4200" dirty="0">
                <a:solidFill>
                  <a:srgbClr val="FF0000"/>
                </a:solidFill>
              </a:rPr>
              <a:t>*</a:t>
            </a:r>
          </a:p>
          <a:p>
            <a:pPr marL="514350" indent="-514350">
              <a:spcBef>
                <a:spcPts val="600"/>
              </a:spcBef>
              <a:buFont typeface="+mj-lt"/>
              <a:buAutoNum type="arabicPeriod"/>
            </a:pPr>
            <a:r>
              <a:rPr lang="fi-FI" sz="2900" dirty="0"/>
              <a:t>Tehokas ravinteiden otto</a:t>
            </a:r>
            <a:r>
              <a:rPr lang="fi-FI" sz="4200" dirty="0">
                <a:solidFill>
                  <a:srgbClr val="FF0000"/>
                </a:solidFill>
              </a:rPr>
              <a:t>*</a:t>
            </a:r>
          </a:p>
          <a:p>
            <a:pPr marL="514350" indent="-514350">
              <a:spcBef>
                <a:spcPts val="600"/>
              </a:spcBef>
              <a:buFont typeface="+mj-lt"/>
              <a:buAutoNum type="arabicPeriod"/>
            </a:pPr>
            <a:r>
              <a:rPr lang="fi-FI" sz="2900" dirty="0"/>
              <a:t>Nurmipalkokasvien typensidonta</a:t>
            </a:r>
            <a:r>
              <a:rPr lang="fi-FI" sz="4200" dirty="0">
                <a:solidFill>
                  <a:srgbClr val="FF0000"/>
                </a:solidFill>
              </a:rPr>
              <a:t>*</a:t>
            </a:r>
          </a:p>
          <a:p>
            <a:pPr marL="514350" indent="-514350">
              <a:spcBef>
                <a:spcPts val="600"/>
              </a:spcBef>
              <a:buFont typeface="+mj-lt"/>
              <a:buAutoNum type="arabicPeriod"/>
            </a:pPr>
            <a:r>
              <a:rPr lang="fi-FI" sz="2900" dirty="0"/>
              <a:t>Pienentää peltomaan N</a:t>
            </a:r>
            <a:r>
              <a:rPr lang="fi-FI" sz="2900" baseline="-25000" dirty="0"/>
              <a:t>2</a:t>
            </a:r>
            <a:r>
              <a:rPr lang="fi-FI" sz="2900" dirty="0"/>
              <a:t>O-päästöjä</a:t>
            </a:r>
            <a:r>
              <a:rPr lang="fi-FI" sz="3500" dirty="0">
                <a:solidFill>
                  <a:srgbClr val="FF0000"/>
                </a:solidFill>
              </a:rPr>
              <a:t>*</a:t>
            </a:r>
          </a:p>
          <a:p>
            <a:pPr marL="514350" indent="-514350">
              <a:spcBef>
                <a:spcPts val="600"/>
              </a:spcBef>
              <a:buFont typeface="+mj-lt"/>
              <a:buAutoNum type="arabicPeriod"/>
            </a:pPr>
            <a:r>
              <a:rPr lang="fi-FI" sz="2900" dirty="0"/>
              <a:t>Lisää biodiversiteettiä (</a:t>
            </a:r>
            <a:r>
              <a:rPr lang="fi-FI" sz="2900" dirty="0" err="1"/>
              <a:t>flora</a:t>
            </a:r>
            <a:r>
              <a:rPr lang="fi-FI" sz="2900" dirty="0"/>
              <a:t>, fauna)*</a:t>
            </a:r>
          </a:p>
          <a:p>
            <a:pPr marL="514350" indent="-514350">
              <a:spcBef>
                <a:spcPts val="600"/>
              </a:spcBef>
              <a:buFont typeface="+mj-lt"/>
              <a:buAutoNum type="arabicPeriod"/>
            </a:pPr>
            <a:r>
              <a:rPr lang="fi-FI" sz="2900" dirty="0"/>
              <a:t>Lisää maiseman esteettisyyttä</a:t>
            </a:r>
            <a:r>
              <a:rPr lang="fi-FI" sz="3200" dirty="0">
                <a:solidFill>
                  <a:srgbClr val="FF0000"/>
                </a:solidFill>
              </a:rPr>
              <a:t> </a:t>
            </a:r>
            <a:r>
              <a:rPr lang="fi-FI" sz="3500" dirty="0">
                <a:solidFill>
                  <a:srgbClr val="FF0000"/>
                </a:solidFill>
              </a:rPr>
              <a:t>*</a:t>
            </a:r>
            <a:endParaRPr lang="fi-FI" sz="3500" dirty="0"/>
          </a:p>
          <a:p>
            <a:pPr marL="514350" indent="-514350">
              <a:spcBef>
                <a:spcPts val="600"/>
              </a:spcBef>
              <a:buFont typeface="+mj-lt"/>
              <a:buAutoNum type="arabicPeriod"/>
            </a:pPr>
            <a:r>
              <a:rPr lang="fi-FI" sz="2900" dirty="0"/>
              <a:t>Vähäinen kasvisuojeluaineiden käyttö</a:t>
            </a:r>
            <a:r>
              <a:rPr lang="fi-FI" sz="3500" dirty="0">
                <a:solidFill>
                  <a:srgbClr val="FF0000"/>
                </a:solidFill>
              </a:rPr>
              <a:t> **</a:t>
            </a:r>
            <a:endParaRPr lang="fi-FI" sz="3500" dirty="0"/>
          </a:p>
          <a:p>
            <a:pPr marL="0" indent="0">
              <a:buNone/>
            </a:pPr>
            <a:endParaRPr lang="fi-FI" sz="2900" dirty="0"/>
          </a:p>
          <a:p>
            <a:pPr marL="0" indent="0">
              <a:buNone/>
            </a:pPr>
            <a:r>
              <a:rPr lang="fi-FI" sz="3500" dirty="0">
                <a:solidFill>
                  <a:srgbClr val="FF0000"/>
                </a:solidFill>
              </a:rPr>
              <a:t> *</a:t>
            </a:r>
            <a:r>
              <a:rPr lang="fi-FI" sz="2900" dirty="0"/>
              <a:t> =  suomalaisia/pohjoismaisia tieteellisiä julkaisuja ja tilastoja;</a:t>
            </a:r>
          </a:p>
          <a:p>
            <a:pPr marL="0" indent="0">
              <a:buNone/>
            </a:pPr>
            <a:r>
              <a:rPr lang="fi-FI" sz="2900" dirty="0"/>
              <a:t> </a:t>
            </a:r>
            <a:r>
              <a:rPr lang="fi-FI" sz="2900" dirty="0">
                <a:solidFill>
                  <a:srgbClr val="FF0000"/>
                </a:solidFill>
              </a:rPr>
              <a:t>**</a:t>
            </a:r>
            <a:r>
              <a:rPr lang="fi-FI" sz="2900" dirty="0"/>
              <a:t> </a:t>
            </a:r>
            <a:r>
              <a:rPr lang="fi-FI" sz="2900" dirty="0" err="1"/>
              <a:t>Ks</a:t>
            </a:r>
            <a:r>
              <a:rPr lang="fi-FI" sz="2900" dirty="0"/>
              <a:t> </a:t>
            </a:r>
            <a:r>
              <a:rPr lang="fi-FI" sz="2900" dirty="0" err="1"/>
              <a:t>esim</a:t>
            </a:r>
            <a:r>
              <a:rPr lang="fi-FI" sz="2900" dirty="0"/>
              <a:t>: </a:t>
            </a:r>
            <a:r>
              <a:rPr lang="fi-FI" sz="2900" dirty="0">
                <a:hlinkClick r:id="rId2"/>
              </a:rPr>
              <a:t>https://www.luke.fi/ruokafakta/</a:t>
            </a:r>
            <a:endParaRPr lang="fi-FI" sz="2900" dirty="0"/>
          </a:p>
          <a:p>
            <a:endParaRPr lang="fi-FI" sz="2400" dirty="0"/>
          </a:p>
        </p:txBody>
      </p:sp>
      <p:sp>
        <p:nvSpPr>
          <p:cNvPr id="5" name="Rectangle 4"/>
          <p:cNvSpPr/>
          <p:nvPr/>
        </p:nvSpPr>
        <p:spPr>
          <a:xfrm>
            <a:off x="390461" y="3987044"/>
            <a:ext cx="5791970" cy="461665"/>
          </a:xfrm>
          <a:prstGeom prst="rect">
            <a:avLst/>
          </a:prstGeom>
          <a:solidFill>
            <a:srgbClr val="FFFF00">
              <a:alpha val="46000"/>
            </a:srgbClr>
          </a:solidFill>
        </p:spPr>
        <p:txBody>
          <a:bodyPr wrap="none">
            <a:spAutoFit/>
          </a:bodyPr>
          <a:lstStyle/>
          <a:p>
            <a:r>
              <a:rPr lang="fi-FI" sz="2400" dirty="0">
                <a:solidFill>
                  <a:schemeClr val="tx1">
                    <a:lumMod val="50000"/>
                  </a:schemeClr>
                </a:solidFill>
              </a:rPr>
              <a:t>Nauta + nurmi on eri kuin nauta yksinään</a:t>
            </a:r>
          </a:p>
        </p:txBody>
      </p:sp>
      <p:grpSp>
        <p:nvGrpSpPr>
          <p:cNvPr id="7" name="Group 6"/>
          <p:cNvGrpSpPr/>
          <p:nvPr/>
        </p:nvGrpSpPr>
        <p:grpSpPr>
          <a:xfrm>
            <a:off x="6419850" y="636337"/>
            <a:ext cx="2333625" cy="3141419"/>
            <a:chOff x="6419850" y="636337"/>
            <a:chExt cx="2333625" cy="3141419"/>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636337"/>
              <a:ext cx="2333625" cy="3141419"/>
            </a:xfrm>
            <a:prstGeom prst="rect">
              <a:avLst/>
            </a:prstGeom>
          </p:spPr>
        </p:pic>
        <p:sp>
          <p:nvSpPr>
            <p:cNvPr id="6" name="Tekstiruutu 3"/>
            <p:cNvSpPr txBox="1"/>
            <p:nvPr/>
          </p:nvSpPr>
          <p:spPr>
            <a:xfrm>
              <a:off x="6461631" y="3562311"/>
              <a:ext cx="1019831" cy="215444"/>
            </a:xfrm>
            <a:prstGeom prst="rect">
              <a:avLst/>
            </a:prstGeom>
            <a:noFill/>
          </p:spPr>
          <p:txBody>
            <a:bodyPr wrap="none" rtlCol="0">
              <a:spAutoFit/>
            </a:bodyPr>
            <a:lstStyle/>
            <a:p>
              <a:r>
                <a:rPr lang="en-GB" sz="800" dirty="0" err="1">
                  <a:solidFill>
                    <a:schemeClr val="bg1"/>
                  </a:solidFill>
                  <a:latin typeface="Calibri" panose="020F0502020204030204" pitchFamily="34" charset="0"/>
                </a:rPr>
                <a:t>Kuva</a:t>
              </a:r>
              <a:r>
                <a:rPr lang="en-GB" sz="800" dirty="0">
                  <a:solidFill>
                    <a:schemeClr val="bg1"/>
                  </a:solidFill>
                </a:rPr>
                <a:t> </a:t>
              </a:r>
              <a:r>
                <a:rPr lang="en-GB" sz="800" dirty="0" err="1">
                  <a:solidFill>
                    <a:schemeClr val="bg1"/>
                  </a:solidFill>
                  <a:latin typeface="Calibri" panose="020F0502020204030204" pitchFamily="34" charset="0"/>
                </a:rPr>
                <a:t>K.Järvenranta</a:t>
              </a:r>
              <a:endParaRPr lang="en-GB" sz="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696516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14" y="60680"/>
            <a:ext cx="7543800" cy="562232"/>
          </a:xfrm>
        </p:spPr>
        <p:txBody>
          <a:bodyPr/>
          <a:lstStyle/>
          <a:p>
            <a:r>
              <a:rPr lang="fi-FI" sz="1600" dirty="0"/>
              <a:t>Timotei-puna-apilaseoksen hiilensidonta, Maaninka 2017-2018</a:t>
            </a:r>
            <a:br>
              <a:rPr lang="fi-FI" sz="1600" dirty="0"/>
            </a:br>
            <a:r>
              <a:rPr lang="fi-FI" sz="1600" dirty="0">
                <a:solidFill>
                  <a:schemeClr val="tx1"/>
                </a:solidFill>
              </a:rPr>
              <a:t>Shurpali et </a:t>
            </a:r>
            <a:r>
              <a:rPr lang="fi-FI" sz="1600" dirty="0" err="1">
                <a:solidFill>
                  <a:schemeClr val="tx1"/>
                </a:solidFill>
              </a:rPr>
              <a:t>al</a:t>
            </a:r>
            <a:r>
              <a:rPr lang="fi-FI" sz="1600" dirty="0">
                <a:solidFill>
                  <a:schemeClr val="tx1"/>
                </a:solidFill>
              </a:rPr>
              <a:t> käsikirjoitus </a:t>
            </a:r>
          </a:p>
        </p:txBody>
      </p:sp>
      <p:sp>
        <p:nvSpPr>
          <p:cNvPr id="3" name="Slide Number Placeholder 2"/>
          <p:cNvSpPr>
            <a:spLocks noGrp="1"/>
          </p:cNvSpPr>
          <p:nvPr>
            <p:ph type="sldNum" sz="quarter" idx="10"/>
          </p:nvPr>
        </p:nvSpPr>
        <p:spPr/>
        <p:txBody>
          <a:bodyPr/>
          <a:lstStyle/>
          <a:p>
            <a:pPr>
              <a:defRPr/>
            </a:pPr>
            <a:fld id="{9232B0E0-CBCE-40ED-9C59-F8F92DE4AC55}" type="slidenum">
              <a:rPr lang="en-US" smtClean="0"/>
              <a:pPr>
                <a:defRPr/>
              </a:pPr>
              <a:t>16</a:t>
            </a:fld>
            <a:endParaRPr lang="en-US" dirty="0"/>
          </a:p>
        </p:txBody>
      </p:sp>
      <p:sp>
        <p:nvSpPr>
          <p:cNvPr id="4" name="Date Placeholder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grpSp>
        <p:nvGrpSpPr>
          <p:cNvPr id="7" name="Group 6"/>
          <p:cNvGrpSpPr/>
          <p:nvPr/>
        </p:nvGrpSpPr>
        <p:grpSpPr>
          <a:xfrm>
            <a:off x="514167" y="776799"/>
            <a:ext cx="4285198" cy="3908146"/>
            <a:chOff x="362661" y="622911"/>
            <a:chExt cx="4629151" cy="4170382"/>
          </a:xfrm>
        </p:grpSpPr>
        <p:grpSp>
          <p:nvGrpSpPr>
            <p:cNvPr id="6" name="Group 5"/>
            <p:cNvGrpSpPr/>
            <p:nvPr/>
          </p:nvGrpSpPr>
          <p:grpSpPr>
            <a:xfrm>
              <a:off x="362661" y="622911"/>
              <a:ext cx="4629151" cy="4170382"/>
              <a:chOff x="389957" y="30804"/>
              <a:chExt cx="4629151" cy="417038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57" y="30804"/>
                <a:ext cx="4560570" cy="369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90" y="3637115"/>
                <a:ext cx="4140518" cy="56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8" name="Straight Connector 7"/>
            <p:cNvCxnSpPr/>
            <p:nvPr/>
          </p:nvCxnSpPr>
          <p:spPr>
            <a:xfrm>
              <a:off x="1528549" y="1439850"/>
              <a:ext cx="3295935"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925943" y="839348"/>
            <a:ext cx="3993649" cy="3787925"/>
            <a:chOff x="4599055" y="668069"/>
            <a:chExt cx="4320540" cy="4152519"/>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055" y="668069"/>
              <a:ext cx="4320540" cy="415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5481851" y="4048847"/>
              <a:ext cx="3295935"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545910" y="887115"/>
            <a:ext cx="996285" cy="276999"/>
          </a:xfrm>
          <a:prstGeom prst="rect">
            <a:avLst/>
          </a:prstGeom>
          <a:noFill/>
        </p:spPr>
        <p:txBody>
          <a:bodyPr wrap="square" rtlCol="0">
            <a:spAutoFit/>
          </a:bodyPr>
          <a:lstStyle/>
          <a:p>
            <a:r>
              <a:rPr lang="fi-FI" sz="1200" dirty="0">
                <a:solidFill>
                  <a:schemeClr val="accent6">
                    <a:lumMod val="40000"/>
                    <a:lumOff val="60000"/>
                  </a:schemeClr>
                </a:solidFill>
              </a:rPr>
              <a:t>Päästö</a:t>
            </a:r>
          </a:p>
        </p:txBody>
      </p:sp>
      <p:sp>
        <p:nvSpPr>
          <p:cNvPr id="12" name="TextBox 11"/>
          <p:cNvSpPr txBox="1"/>
          <p:nvPr/>
        </p:nvSpPr>
        <p:spPr>
          <a:xfrm>
            <a:off x="545910" y="1916521"/>
            <a:ext cx="996285" cy="276999"/>
          </a:xfrm>
          <a:prstGeom prst="rect">
            <a:avLst/>
          </a:prstGeom>
          <a:noFill/>
        </p:spPr>
        <p:txBody>
          <a:bodyPr wrap="square" rtlCol="0">
            <a:spAutoFit/>
          </a:bodyPr>
          <a:lstStyle/>
          <a:p>
            <a:r>
              <a:rPr lang="fi-FI" sz="1200" dirty="0">
                <a:solidFill>
                  <a:schemeClr val="accent6">
                    <a:lumMod val="40000"/>
                    <a:lumOff val="60000"/>
                  </a:schemeClr>
                </a:solidFill>
              </a:rPr>
              <a:t>Sidonta</a:t>
            </a:r>
          </a:p>
        </p:txBody>
      </p:sp>
      <p:sp>
        <p:nvSpPr>
          <p:cNvPr id="14" name="TextBox 13"/>
          <p:cNvSpPr txBox="1"/>
          <p:nvPr/>
        </p:nvSpPr>
        <p:spPr>
          <a:xfrm>
            <a:off x="1586604" y="622912"/>
            <a:ext cx="2985397" cy="307777"/>
          </a:xfrm>
          <a:prstGeom prst="rect">
            <a:avLst/>
          </a:prstGeom>
          <a:solidFill>
            <a:schemeClr val="bg1"/>
          </a:solidFill>
        </p:spPr>
        <p:txBody>
          <a:bodyPr wrap="square" rtlCol="0">
            <a:spAutoFit/>
          </a:bodyPr>
          <a:lstStyle/>
          <a:p>
            <a:r>
              <a:rPr lang="fi-FI" sz="1400" dirty="0">
                <a:solidFill>
                  <a:schemeClr val="accent6">
                    <a:lumMod val="40000"/>
                    <a:lumOff val="60000"/>
                  </a:schemeClr>
                </a:solidFill>
              </a:rPr>
              <a:t>Ekosysteemin nettohiilenvaihto</a:t>
            </a:r>
          </a:p>
        </p:txBody>
      </p:sp>
      <p:sp>
        <p:nvSpPr>
          <p:cNvPr id="16" name="TextBox 15"/>
          <p:cNvSpPr txBox="1"/>
          <p:nvPr/>
        </p:nvSpPr>
        <p:spPr>
          <a:xfrm>
            <a:off x="5700714" y="2431498"/>
            <a:ext cx="2985397" cy="307777"/>
          </a:xfrm>
          <a:prstGeom prst="rect">
            <a:avLst/>
          </a:prstGeom>
          <a:solidFill>
            <a:schemeClr val="bg1"/>
          </a:solidFill>
        </p:spPr>
        <p:txBody>
          <a:bodyPr wrap="square" rtlCol="0">
            <a:spAutoFit/>
          </a:bodyPr>
          <a:lstStyle/>
          <a:p>
            <a:r>
              <a:rPr lang="fi-FI" sz="1400" dirty="0">
                <a:solidFill>
                  <a:schemeClr val="accent6">
                    <a:lumMod val="40000"/>
                    <a:lumOff val="60000"/>
                  </a:schemeClr>
                </a:solidFill>
              </a:rPr>
              <a:t>N2O -päästö</a:t>
            </a:r>
          </a:p>
        </p:txBody>
      </p:sp>
      <p:sp>
        <p:nvSpPr>
          <p:cNvPr id="18" name="TextBox 17"/>
          <p:cNvSpPr txBox="1"/>
          <p:nvPr/>
        </p:nvSpPr>
        <p:spPr>
          <a:xfrm>
            <a:off x="1626250" y="2489332"/>
            <a:ext cx="2985397" cy="307777"/>
          </a:xfrm>
          <a:prstGeom prst="rect">
            <a:avLst/>
          </a:prstGeom>
          <a:solidFill>
            <a:schemeClr val="bg1"/>
          </a:solidFill>
        </p:spPr>
        <p:txBody>
          <a:bodyPr wrap="square" rtlCol="0">
            <a:spAutoFit/>
          </a:bodyPr>
          <a:lstStyle/>
          <a:p>
            <a:r>
              <a:rPr lang="fi-FI" sz="1400" dirty="0">
                <a:solidFill>
                  <a:schemeClr val="accent6">
                    <a:lumMod val="40000"/>
                    <a:lumOff val="60000"/>
                  </a:schemeClr>
                </a:solidFill>
              </a:rPr>
              <a:t>Bruttoyhteyttäminen</a:t>
            </a:r>
          </a:p>
        </p:txBody>
      </p:sp>
      <p:sp>
        <p:nvSpPr>
          <p:cNvPr id="19" name="TextBox 18"/>
          <p:cNvSpPr txBox="1"/>
          <p:nvPr/>
        </p:nvSpPr>
        <p:spPr>
          <a:xfrm>
            <a:off x="5803115" y="624851"/>
            <a:ext cx="2985397" cy="307777"/>
          </a:xfrm>
          <a:prstGeom prst="rect">
            <a:avLst/>
          </a:prstGeom>
          <a:solidFill>
            <a:schemeClr val="bg1"/>
          </a:solidFill>
        </p:spPr>
        <p:txBody>
          <a:bodyPr wrap="square" rtlCol="0">
            <a:spAutoFit/>
          </a:bodyPr>
          <a:lstStyle/>
          <a:p>
            <a:r>
              <a:rPr lang="fi-FI" sz="1400" dirty="0">
                <a:solidFill>
                  <a:schemeClr val="accent6">
                    <a:lumMod val="40000"/>
                    <a:lumOff val="60000"/>
                  </a:schemeClr>
                </a:solidFill>
              </a:rPr>
              <a:t>Ekosysteemin hengitys</a:t>
            </a:r>
          </a:p>
        </p:txBody>
      </p:sp>
    </p:spTree>
    <p:extLst>
      <p:ext uri="{BB962C8B-B14F-4D97-AF65-F5344CB8AC3E}">
        <p14:creationId xmlns:p14="http://schemas.microsoft.com/office/powerpoint/2010/main" val="3241322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kho107\Documents\BIONURMI\nurmen vaikutus_kuvia\IMG_6104.JPG"/>
          <p:cNvPicPr>
            <a:picLocks noChangeAspect="1" noChangeArrowheads="1"/>
          </p:cNvPicPr>
          <p:nvPr/>
        </p:nvPicPr>
        <p:blipFill>
          <a:blip r:embed="rId3" cstate="print"/>
          <a:srcRect t="10500"/>
          <a:stretch>
            <a:fillRect/>
          </a:stretch>
        </p:blipFill>
        <p:spPr bwMode="auto">
          <a:xfrm>
            <a:off x="4355976" y="2497206"/>
            <a:ext cx="2956748" cy="2646294"/>
          </a:xfrm>
          <a:prstGeom prst="rect">
            <a:avLst/>
          </a:prstGeom>
          <a:noFill/>
        </p:spPr>
      </p:pic>
      <p:pic>
        <p:nvPicPr>
          <p:cNvPr id="1026" name="Picture 2" descr="C:\Users\kho107\Documents\BIONURMI\nurmen vaikutus_kuvia\IMG_6109.JPG"/>
          <p:cNvPicPr>
            <a:picLocks noChangeAspect="1" noChangeArrowheads="1"/>
          </p:cNvPicPr>
          <p:nvPr/>
        </p:nvPicPr>
        <p:blipFill>
          <a:blip r:embed="rId4" cstate="print"/>
          <a:srcRect/>
          <a:stretch>
            <a:fillRect/>
          </a:stretch>
        </p:blipFill>
        <p:spPr bwMode="auto">
          <a:xfrm>
            <a:off x="0" y="0"/>
            <a:ext cx="4572000" cy="2571750"/>
          </a:xfrm>
          <a:prstGeom prst="rect">
            <a:avLst/>
          </a:prstGeom>
          <a:noFill/>
          <a:ln>
            <a:solidFill>
              <a:schemeClr val="bg1"/>
            </a:solidFill>
          </a:ln>
        </p:spPr>
      </p:pic>
      <p:pic>
        <p:nvPicPr>
          <p:cNvPr id="1027" name="Picture 3" descr="C:\Users\kho107\Documents\BIONURMI\nurmen vaikutus_kuvia\IMG_6102.JPG"/>
          <p:cNvPicPr>
            <a:picLocks noChangeAspect="1" noChangeArrowheads="1"/>
          </p:cNvPicPr>
          <p:nvPr/>
        </p:nvPicPr>
        <p:blipFill>
          <a:blip r:embed="rId5" cstate="print"/>
          <a:srcRect l="9350"/>
          <a:stretch>
            <a:fillRect/>
          </a:stretch>
        </p:blipFill>
        <p:spPr bwMode="auto">
          <a:xfrm rot="5400000">
            <a:off x="4706655" y="-173914"/>
            <a:ext cx="2611009" cy="2880320"/>
          </a:xfrm>
          <a:prstGeom prst="rect">
            <a:avLst/>
          </a:prstGeom>
          <a:noFill/>
          <a:ln>
            <a:solidFill>
              <a:schemeClr val="bg1"/>
            </a:solidFill>
          </a:ln>
        </p:spPr>
      </p:pic>
      <p:pic>
        <p:nvPicPr>
          <p:cNvPr id="1028" name="Picture 4" descr="C:\Users\kho107\Documents\BIONURMI\nurmen vaikutus_kuvia\IMG_6108.JPG"/>
          <p:cNvPicPr>
            <a:picLocks noChangeAspect="1" noChangeArrowheads="1"/>
          </p:cNvPicPr>
          <p:nvPr/>
        </p:nvPicPr>
        <p:blipFill>
          <a:blip r:embed="rId6" cstate="print"/>
          <a:srcRect/>
          <a:stretch>
            <a:fillRect/>
          </a:stretch>
        </p:blipFill>
        <p:spPr bwMode="auto">
          <a:xfrm>
            <a:off x="0" y="2693263"/>
            <a:ext cx="4355976" cy="2450237"/>
          </a:xfrm>
          <a:prstGeom prst="rect">
            <a:avLst/>
          </a:prstGeom>
          <a:noFill/>
          <a:ln>
            <a:solidFill>
              <a:schemeClr val="bg1"/>
            </a:solidFill>
          </a:ln>
        </p:spPr>
      </p:pic>
      <p:sp>
        <p:nvSpPr>
          <p:cNvPr id="8" name="Tekstikehys 7"/>
          <p:cNvSpPr txBox="1"/>
          <p:nvPr/>
        </p:nvSpPr>
        <p:spPr>
          <a:xfrm>
            <a:off x="7596336" y="681540"/>
            <a:ext cx="1368152" cy="923330"/>
          </a:xfrm>
          <a:prstGeom prst="rect">
            <a:avLst/>
          </a:prstGeom>
          <a:noFill/>
        </p:spPr>
        <p:txBody>
          <a:bodyPr wrap="square" rtlCol="0">
            <a:spAutoFit/>
          </a:bodyPr>
          <a:lstStyle/>
          <a:p>
            <a:r>
              <a:rPr lang="fi-FI" dirty="0"/>
              <a:t>Viljalla ainakin 17 vuotta</a:t>
            </a:r>
          </a:p>
        </p:txBody>
      </p:sp>
      <p:sp>
        <p:nvSpPr>
          <p:cNvPr id="9" name="Tekstikehys 8"/>
          <p:cNvSpPr txBox="1"/>
          <p:nvPr/>
        </p:nvSpPr>
        <p:spPr>
          <a:xfrm>
            <a:off x="7452319" y="2941216"/>
            <a:ext cx="1368152" cy="1754326"/>
          </a:xfrm>
          <a:prstGeom prst="rect">
            <a:avLst/>
          </a:prstGeom>
          <a:noFill/>
        </p:spPr>
        <p:txBody>
          <a:bodyPr wrap="square" rtlCol="0">
            <a:spAutoFit/>
          </a:bodyPr>
          <a:lstStyle/>
          <a:p>
            <a:r>
              <a:rPr lang="fi-FI" dirty="0"/>
              <a:t>Sama pelto, toinen puoli ollut koko ajan nurmella</a:t>
            </a:r>
          </a:p>
        </p:txBody>
      </p:sp>
      <p:sp>
        <p:nvSpPr>
          <p:cNvPr id="10" name="Suorakulmio 9"/>
          <p:cNvSpPr/>
          <p:nvPr/>
        </p:nvSpPr>
        <p:spPr>
          <a:xfrm>
            <a:off x="0" y="2571750"/>
            <a:ext cx="9144000" cy="108012"/>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8339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9" y="28576"/>
            <a:ext cx="8536675" cy="778669"/>
          </a:xfrm>
        </p:spPr>
        <p:txBody>
          <a:bodyPr/>
          <a:lstStyle/>
          <a:p>
            <a:pPr algn="ctr"/>
            <a:r>
              <a:rPr lang="fi-FI" sz="2000" dirty="0"/>
              <a:t>Pintavalunnan kokonaisfosforin kuormitusarvio niittonurmilta </a:t>
            </a:r>
            <a:br>
              <a:rPr lang="fi-FI" sz="2000" dirty="0"/>
            </a:br>
            <a:r>
              <a:rPr lang="fi-FI" sz="2000" dirty="0"/>
              <a:t>vertailu aiempiin arvioihin - karkea vertailu (</a:t>
            </a:r>
            <a:r>
              <a:rPr lang="fi-FI" sz="1600" dirty="0"/>
              <a:t>Puustinen et al.  2019</a:t>
            </a:r>
            <a:r>
              <a:rPr lang="fi-FI" sz="2000" dirty="0"/>
              <a:t>)</a:t>
            </a:r>
            <a:br>
              <a:rPr lang="fi-FI" sz="2000" dirty="0"/>
            </a:br>
            <a:endParaRPr lang="fi-FI" sz="2000" dirty="0"/>
          </a:p>
        </p:txBody>
      </p:sp>
      <p:sp>
        <p:nvSpPr>
          <p:cNvPr id="3" name="Slide Number Placeholder 2"/>
          <p:cNvSpPr>
            <a:spLocks noGrp="1"/>
          </p:cNvSpPr>
          <p:nvPr>
            <p:ph type="sldNum" sz="quarter" idx="10"/>
          </p:nvPr>
        </p:nvSpPr>
        <p:spPr/>
        <p:txBody>
          <a:bodyPr/>
          <a:lstStyle/>
          <a:p>
            <a:pPr>
              <a:defRPr/>
            </a:pPr>
            <a:fld id="{9232B0E0-CBCE-40ED-9C59-F8F92DE4AC55}" type="slidenum">
              <a:rPr lang="en-US" smtClean="0"/>
              <a:pPr>
                <a:defRPr/>
              </a:pPr>
              <a:t>18</a:t>
            </a:fld>
            <a:endParaRPr lang="en-US" dirty="0"/>
          </a:p>
        </p:txBody>
      </p:sp>
      <p:sp>
        <p:nvSpPr>
          <p:cNvPr id="4" name="Date Placeholder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69399796"/>
              </p:ext>
            </p:extLst>
          </p:nvPr>
        </p:nvGraphicFramePr>
        <p:xfrm>
          <a:off x="241541" y="990892"/>
          <a:ext cx="8393577" cy="2261235"/>
        </p:xfrm>
        <a:graphic>
          <a:graphicData uri="http://schemas.openxmlformats.org/drawingml/2006/table">
            <a:tbl>
              <a:tblPr>
                <a:tableStyleId>{1E171933-4619-4E11-9A3F-F7608DF75F80}</a:tableStyleId>
              </a:tblPr>
              <a:tblGrid>
                <a:gridCol w="2072291">
                  <a:extLst>
                    <a:ext uri="{9D8B030D-6E8A-4147-A177-3AD203B41FA5}">
                      <a16:colId xmlns:a16="http://schemas.microsoft.com/office/drawing/2014/main" val="20000"/>
                    </a:ext>
                  </a:extLst>
                </a:gridCol>
                <a:gridCol w="4214191">
                  <a:extLst>
                    <a:ext uri="{9D8B030D-6E8A-4147-A177-3AD203B41FA5}">
                      <a16:colId xmlns:a16="http://schemas.microsoft.com/office/drawing/2014/main" val="20001"/>
                    </a:ext>
                  </a:extLst>
                </a:gridCol>
                <a:gridCol w="620202">
                  <a:extLst>
                    <a:ext uri="{9D8B030D-6E8A-4147-A177-3AD203B41FA5}">
                      <a16:colId xmlns:a16="http://schemas.microsoft.com/office/drawing/2014/main" val="20002"/>
                    </a:ext>
                  </a:extLst>
                </a:gridCol>
                <a:gridCol w="809045">
                  <a:extLst>
                    <a:ext uri="{9D8B030D-6E8A-4147-A177-3AD203B41FA5}">
                      <a16:colId xmlns:a16="http://schemas.microsoft.com/office/drawing/2014/main" val="20003"/>
                    </a:ext>
                  </a:extLst>
                </a:gridCol>
                <a:gridCol w="677848">
                  <a:extLst>
                    <a:ext uri="{9D8B030D-6E8A-4147-A177-3AD203B41FA5}">
                      <a16:colId xmlns:a16="http://schemas.microsoft.com/office/drawing/2014/main" val="20004"/>
                    </a:ext>
                  </a:extLst>
                </a:gridCol>
              </a:tblGrid>
              <a:tr h="558165">
                <a:tc>
                  <a:txBody>
                    <a:bodyPr/>
                    <a:lstStyle/>
                    <a:p>
                      <a:pPr algn="l" fontAlgn="b"/>
                      <a:r>
                        <a:rPr lang="en-GB" sz="1200" u="none" strike="noStrike" dirty="0">
                          <a:effectLst/>
                          <a:latin typeface="Calibri" panose="020F0502020204030204" pitchFamily="34" charset="0"/>
                        </a:rPr>
                        <a:t> </a:t>
                      </a:r>
                      <a:r>
                        <a:rPr lang="en-GB" sz="1200" b="1" u="none" strike="noStrike" dirty="0" err="1">
                          <a:effectLst/>
                          <a:latin typeface="Calibri" panose="020F0502020204030204" pitchFamily="34" charset="0"/>
                        </a:rPr>
                        <a:t>Lähde</a:t>
                      </a:r>
                      <a:endParaRPr lang="en-GB" sz="1200" b="1" i="0" u="none" strike="noStrike" dirty="0">
                        <a:solidFill>
                          <a:srgbClr val="000000"/>
                        </a:solidFill>
                        <a:effectLst/>
                        <a:latin typeface="Calibri" panose="020F0502020204030204" pitchFamily="34" charset="0"/>
                      </a:endParaRPr>
                    </a:p>
                  </a:txBody>
                  <a:tcPr marL="9525" marR="9525" marT="9525" marB="0"/>
                </a:tc>
                <a:tc>
                  <a:txBody>
                    <a:bodyPr/>
                    <a:lstStyle/>
                    <a:p>
                      <a:pPr algn="l" fontAlgn="b"/>
                      <a:r>
                        <a:rPr lang="en-GB" sz="1200" b="1" i="0" u="none" strike="noStrike" dirty="0" err="1">
                          <a:solidFill>
                            <a:srgbClr val="000000"/>
                          </a:solidFill>
                          <a:effectLst/>
                          <a:latin typeface="Calibri" panose="020F0502020204030204" pitchFamily="34" charset="0"/>
                        </a:rPr>
                        <a:t>Tausta-aineisto</a:t>
                      </a:r>
                      <a:endParaRPr lang="en-GB" sz="1200" b="1" i="0" u="none" strike="noStrike" dirty="0">
                        <a:solidFill>
                          <a:srgbClr val="000000"/>
                        </a:solidFill>
                        <a:effectLst/>
                        <a:latin typeface="Calibri" panose="020F0502020204030204" pitchFamily="34" charset="0"/>
                      </a:endParaRPr>
                    </a:p>
                  </a:txBody>
                  <a:tcPr marL="9525" marR="9525" marT="9525" marB="0"/>
                </a:tc>
                <a:tc>
                  <a:txBody>
                    <a:bodyPr/>
                    <a:lstStyle/>
                    <a:p>
                      <a:pPr algn="ctr" fontAlgn="b"/>
                      <a:r>
                        <a:rPr lang="en-GB" sz="1200" b="1" u="none" strike="noStrike" dirty="0" err="1">
                          <a:effectLst/>
                          <a:latin typeface="Calibri" panose="020F0502020204030204" pitchFamily="34" charset="0"/>
                        </a:rPr>
                        <a:t>Keskim</a:t>
                      </a:r>
                      <a:endParaRPr lang="en-GB" sz="1200" b="1" u="none" strike="noStrike" dirty="0">
                        <a:effectLst/>
                        <a:latin typeface="Calibri" panose="020F0502020204030204" pitchFamily="34" charset="0"/>
                      </a:endParaRPr>
                    </a:p>
                    <a:p>
                      <a:pPr algn="ctr" fontAlgn="b"/>
                      <a:endParaRPr lang="en-GB"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200" b="1" u="none" strike="noStrike" dirty="0">
                          <a:effectLst/>
                          <a:latin typeface="Calibri" panose="020F0502020204030204" pitchFamily="34" charset="0"/>
                        </a:rPr>
                        <a:t>Min</a:t>
                      </a:r>
                    </a:p>
                    <a:p>
                      <a:pPr algn="ctr" fontAlgn="b"/>
                      <a:r>
                        <a:rPr lang="en-GB" sz="1200" b="1" i="0" u="none" strike="noStrike" dirty="0">
                          <a:solidFill>
                            <a:srgbClr val="4F81BD"/>
                          </a:solidFill>
                          <a:effectLst/>
                          <a:latin typeface="Calibri" panose="020F0502020204030204" pitchFamily="34" charset="0"/>
                        </a:rPr>
                        <a:t>kg P/ha/v</a:t>
                      </a:r>
                    </a:p>
                  </a:txBody>
                  <a:tcPr marL="9525" marR="9525" marT="9525" marB="0" anchor="b"/>
                </a:tc>
                <a:tc>
                  <a:txBody>
                    <a:bodyPr/>
                    <a:lstStyle/>
                    <a:p>
                      <a:pPr algn="ctr" fontAlgn="b"/>
                      <a:r>
                        <a:rPr lang="en-GB" sz="1200" b="1" u="none" strike="noStrike" dirty="0">
                          <a:effectLst/>
                          <a:latin typeface="Calibri" panose="020F0502020204030204" pitchFamily="34" charset="0"/>
                        </a:rPr>
                        <a:t>Max</a:t>
                      </a:r>
                    </a:p>
                    <a:p>
                      <a:pPr algn="ctr" fontAlgn="b"/>
                      <a:endParaRPr lang="en-GB" sz="1200" b="1"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22885">
                <a:tc>
                  <a:txBody>
                    <a:bodyPr/>
                    <a:lstStyle/>
                    <a:p>
                      <a:pPr algn="l" fontAlgn="b"/>
                      <a:r>
                        <a:rPr lang="en-GB" sz="1200" u="none" strike="noStrike" dirty="0">
                          <a:solidFill>
                            <a:schemeClr val="tx1">
                              <a:lumMod val="50000"/>
                            </a:schemeClr>
                          </a:solidFill>
                          <a:effectLst/>
                          <a:latin typeface="Calibri" panose="020F0502020204030204" pitchFamily="34" charset="0"/>
                        </a:rPr>
                        <a:t>NURMAP - </a:t>
                      </a:r>
                      <a:r>
                        <a:rPr lang="en-GB" sz="1200" u="none" strike="noStrike" dirty="0" err="1">
                          <a:solidFill>
                            <a:schemeClr val="tx1">
                              <a:lumMod val="50000"/>
                            </a:schemeClr>
                          </a:solidFill>
                          <a:effectLst/>
                          <a:latin typeface="Calibri" panose="020F0502020204030204" pitchFamily="34" charset="0"/>
                        </a:rPr>
                        <a:t>aineisto</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u="none" strike="noStrike" dirty="0" err="1">
                          <a:solidFill>
                            <a:schemeClr val="tx1">
                              <a:lumMod val="50000"/>
                            </a:schemeClr>
                          </a:solidFill>
                          <a:effectLst/>
                          <a:latin typeface="Calibri" panose="020F0502020204030204" pitchFamily="34" charset="0"/>
                        </a:rPr>
                        <a:t>Mittaustuloksia</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valumakentiltä</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Pintavalunta</a:t>
                      </a:r>
                      <a:r>
                        <a:rPr lang="en-GB" sz="1200" u="none" strike="noStrike" dirty="0">
                          <a:solidFill>
                            <a:schemeClr val="tx1">
                              <a:lumMod val="50000"/>
                            </a:schemeClr>
                          </a:solidFill>
                          <a:effectLst/>
                          <a:latin typeface="Calibri" panose="020F0502020204030204" pitchFamily="34" charset="0"/>
                        </a:rPr>
                        <a:t>)</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0.43</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0.02</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2.73</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22885">
                <a:tc>
                  <a:txBody>
                    <a:bodyPr/>
                    <a:lstStyle/>
                    <a:p>
                      <a:pPr algn="l" fontAlgn="b"/>
                      <a:r>
                        <a:rPr lang="en-GB" sz="1200" u="none" strike="noStrike" dirty="0">
                          <a:solidFill>
                            <a:schemeClr val="tx1">
                              <a:lumMod val="50000"/>
                            </a:schemeClr>
                          </a:solidFill>
                          <a:effectLst/>
                          <a:latin typeface="Calibri" panose="020F0502020204030204" pitchFamily="34" charset="0"/>
                        </a:rPr>
                        <a:t>VIHMA</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u="none" strike="noStrike" dirty="0" err="1">
                          <a:solidFill>
                            <a:schemeClr val="tx1">
                              <a:lumMod val="50000"/>
                            </a:schemeClr>
                          </a:solidFill>
                          <a:effectLst/>
                          <a:latin typeface="Calibri" panose="020F0502020204030204" pitchFamily="34" charset="0"/>
                        </a:rPr>
                        <a:t>Valuma-aluetason</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malli</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nurmet</a:t>
                      </a:r>
                      <a:r>
                        <a:rPr lang="en-GB" sz="1200" u="none" strike="noStrike" dirty="0">
                          <a:solidFill>
                            <a:schemeClr val="tx1">
                              <a:lumMod val="50000"/>
                            </a:schemeClr>
                          </a:solidFill>
                          <a:effectLst/>
                          <a:latin typeface="Calibri" panose="020F0502020204030204" pitchFamily="34" charset="0"/>
                        </a:rPr>
                        <a:t> , </a:t>
                      </a:r>
                      <a:r>
                        <a:rPr lang="en-GB" sz="1200" u="none" strike="noStrike" dirty="0" err="1">
                          <a:solidFill>
                            <a:schemeClr val="tx1">
                              <a:lumMod val="50000"/>
                            </a:schemeClr>
                          </a:solidFill>
                          <a:effectLst/>
                          <a:latin typeface="Calibri" panose="020F0502020204030204" pitchFamily="34" charset="0"/>
                        </a:rPr>
                        <a:t>ei</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karjanlantaa</a:t>
                      </a:r>
                      <a:r>
                        <a:rPr lang="en-GB" sz="1200" u="none" strike="noStrike" dirty="0">
                          <a:solidFill>
                            <a:schemeClr val="tx1">
                              <a:lumMod val="50000"/>
                            </a:schemeClr>
                          </a:solidFill>
                          <a:effectLst/>
                          <a:latin typeface="Calibri" panose="020F0502020204030204" pitchFamily="34" charset="0"/>
                        </a:rPr>
                        <a:t>)</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0.67</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endParaRPr lang="en-GB" sz="1200" b="0" i="0" u="none" strike="noStrike">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436245">
                <a:tc>
                  <a:txBody>
                    <a:bodyPr/>
                    <a:lstStyle/>
                    <a:p>
                      <a:pPr algn="l" fontAlgn="b"/>
                      <a:r>
                        <a:rPr lang="en-GB" sz="1200" u="none" strike="noStrike" dirty="0" err="1">
                          <a:solidFill>
                            <a:schemeClr val="tx1">
                              <a:lumMod val="50000"/>
                            </a:schemeClr>
                          </a:solidFill>
                          <a:effectLst/>
                          <a:latin typeface="Calibri" panose="020F0502020204030204" pitchFamily="34" charset="0"/>
                        </a:rPr>
                        <a:t>Nykyinen</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ominaiskuormitusarvio</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u="none" strike="noStrike" dirty="0" err="1">
                          <a:solidFill>
                            <a:schemeClr val="tx1">
                              <a:lumMod val="50000"/>
                            </a:schemeClr>
                          </a:solidFill>
                          <a:effectLst/>
                          <a:latin typeface="Calibri" panose="020F0502020204030204" pitchFamily="34" charset="0"/>
                        </a:rPr>
                        <a:t>Pienet</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valuma-alueet</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Etelä-Suomessa</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kaikki</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pellot</a:t>
                      </a:r>
                      <a:r>
                        <a:rPr lang="en-GB" sz="1200" u="none" strike="noStrike" dirty="0">
                          <a:solidFill>
                            <a:schemeClr val="tx1">
                              <a:lumMod val="50000"/>
                            </a:schemeClr>
                          </a:solidFill>
                          <a:effectLst/>
                          <a:latin typeface="Calibri" panose="020F0502020204030204" pitchFamily="34" charset="0"/>
                        </a:rPr>
                        <a:t>)</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1.1</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0.39</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5.37</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75285">
                <a:tc>
                  <a:txBody>
                    <a:bodyPr/>
                    <a:lstStyle/>
                    <a:p>
                      <a:pPr algn="l" fontAlgn="b"/>
                      <a:r>
                        <a:rPr lang="en-GB" sz="1200" b="0" i="0" u="none" strike="noStrike" dirty="0">
                          <a:solidFill>
                            <a:schemeClr val="tx1">
                              <a:lumMod val="50000"/>
                            </a:schemeClr>
                          </a:solidFill>
                          <a:effectLst/>
                          <a:latin typeface="Calibri" panose="020F0502020204030204" pitchFamily="34" charset="0"/>
                        </a:rPr>
                        <a:t>Kirmanjärven </a:t>
                      </a:r>
                      <a:r>
                        <a:rPr lang="en-GB" sz="1200" b="0" i="0" u="none" strike="noStrike" dirty="0" err="1">
                          <a:solidFill>
                            <a:schemeClr val="tx1">
                              <a:lumMod val="50000"/>
                            </a:schemeClr>
                          </a:solidFill>
                          <a:effectLst/>
                          <a:latin typeface="Calibri" panose="020F0502020204030204" pitchFamily="34" charset="0"/>
                        </a:rPr>
                        <a:t>valuma-alue</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b="0" i="0" u="none" strike="noStrike" dirty="0" err="1">
                          <a:solidFill>
                            <a:schemeClr val="tx1">
                              <a:lumMod val="50000"/>
                            </a:schemeClr>
                          </a:solidFill>
                          <a:effectLst/>
                          <a:latin typeface="Calibri" panose="020F0502020204030204" pitchFamily="34" charset="0"/>
                        </a:rPr>
                        <a:t>Pohjois-Savo</a:t>
                      </a:r>
                      <a:r>
                        <a:rPr lang="en-GB" sz="1200" b="0" i="0" u="none" strike="noStrike" dirty="0">
                          <a:solidFill>
                            <a:schemeClr val="tx1">
                              <a:lumMod val="50000"/>
                            </a:schemeClr>
                          </a:solidFill>
                          <a:effectLst/>
                          <a:latin typeface="Calibri" panose="020F0502020204030204" pitchFamily="34" charset="0"/>
                        </a:rPr>
                        <a:t>, </a:t>
                      </a:r>
                      <a:r>
                        <a:rPr lang="en-GB" sz="1200" b="0" i="0" u="none" strike="noStrike" dirty="0" err="1">
                          <a:solidFill>
                            <a:schemeClr val="tx1">
                              <a:lumMod val="50000"/>
                            </a:schemeClr>
                          </a:solidFill>
                          <a:effectLst/>
                          <a:latin typeface="Calibri" panose="020F0502020204030204" pitchFamily="34" charset="0"/>
                        </a:rPr>
                        <a:t>voimakas</a:t>
                      </a:r>
                      <a:r>
                        <a:rPr lang="en-GB" sz="1200" b="0" i="0" u="none" strike="noStrike" baseline="0" dirty="0">
                          <a:solidFill>
                            <a:schemeClr val="tx1">
                              <a:lumMod val="50000"/>
                            </a:schemeClr>
                          </a:solidFill>
                          <a:effectLst/>
                          <a:latin typeface="Calibri" panose="020F0502020204030204" pitchFamily="34" charset="0"/>
                        </a:rPr>
                        <a:t> </a:t>
                      </a:r>
                      <a:r>
                        <a:rPr lang="en-GB" sz="1200" b="0" i="0" u="none" strike="noStrike" baseline="0" dirty="0" err="1">
                          <a:solidFill>
                            <a:schemeClr val="tx1">
                              <a:lumMod val="50000"/>
                            </a:schemeClr>
                          </a:solidFill>
                          <a:effectLst/>
                          <a:latin typeface="Calibri" panose="020F0502020204030204" pitchFamily="34" charset="0"/>
                        </a:rPr>
                        <a:t>kotieläintuotanto</a:t>
                      </a:r>
                      <a:r>
                        <a:rPr lang="en-GB" sz="1200" b="0" i="0" u="none" strike="noStrike" baseline="0" dirty="0">
                          <a:solidFill>
                            <a:schemeClr val="tx1">
                              <a:lumMod val="50000"/>
                            </a:schemeClr>
                          </a:solidFill>
                          <a:effectLst/>
                          <a:latin typeface="Calibri" panose="020F0502020204030204" pitchFamily="34" charset="0"/>
                        </a:rPr>
                        <a:t>, 100% </a:t>
                      </a:r>
                      <a:r>
                        <a:rPr lang="en-GB" sz="1200" b="0" i="0" u="none" strike="noStrike" baseline="0" dirty="0" err="1">
                          <a:solidFill>
                            <a:schemeClr val="tx1">
                              <a:lumMod val="50000"/>
                            </a:schemeClr>
                          </a:solidFill>
                          <a:effectLst/>
                          <a:latin typeface="Calibri" panose="020F0502020204030204" pitchFamily="34" charset="0"/>
                        </a:rPr>
                        <a:t>pelto</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b="0" i="0" u="none" strike="noStrike" dirty="0">
                          <a:solidFill>
                            <a:schemeClr val="tx1">
                              <a:lumMod val="50000"/>
                            </a:schemeClr>
                          </a:solidFill>
                          <a:effectLst/>
                          <a:latin typeface="Calibri" panose="020F0502020204030204" pitchFamily="34" charset="0"/>
                        </a:rPr>
                        <a:t>1.0</a:t>
                      </a:r>
                    </a:p>
                  </a:txBody>
                  <a:tcPr marL="9525" marR="9525" marT="9525" marB="0" anchor="b"/>
                </a:tc>
                <a:tc>
                  <a:txBody>
                    <a:bodyPr/>
                    <a:lstStyle/>
                    <a:p>
                      <a:pPr algn="ctr" fontAlgn="b"/>
                      <a:r>
                        <a:rPr lang="en-GB" sz="1200" b="0" i="0" u="none" strike="noStrike" dirty="0">
                          <a:solidFill>
                            <a:schemeClr val="tx1">
                              <a:lumMod val="50000"/>
                            </a:schemeClr>
                          </a:solidFill>
                          <a:effectLst/>
                          <a:latin typeface="Calibri" panose="020F0502020204030204" pitchFamily="34" charset="0"/>
                        </a:rPr>
                        <a:t>0.6</a:t>
                      </a:r>
                    </a:p>
                  </a:txBody>
                  <a:tcPr marL="9525" marR="9525" marT="9525" marB="0" anchor="b"/>
                </a:tc>
                <a:tc>
                  <a:txBody>
                    <a:bodyPr/>
                    <a:lstStyle/>
                    <a:p>
                      <a:pPr algn="ctr" fontAlgn="b"/>
                      <a:r>
                        <a:rPr lang="en-GB" sz="1200" b="0" i="0" u="none" strike="noStrike" dirty="0">
                          <a:solidFill>
                            <a:schemeClr val="tx1">
                              <a:lumMod val="50000"/>
                            </a:schemeClr>
                          </a:solidFill>
                          <a:effectLst/>
                          <a:latin typeface="Calibri" panose="020F0502020204030204" pitchFamily="34" charset="0"/>
                        </a:rPr>
                        <a:t>1.5</a:t>
                      </a:r>
                    </a:p>
                  </a:txBody>
                  <a:tcPr marL="9525" marR="9525" marT="9525" marB="0" anchor="b"/>
                </a:tc>
                <a:extLst>
                  <a:ext uri="{0D108BD9-81ED-4DB2-BD59-A6C34878D82A}">
                    <a16:rowId xmlns:a16="http://schemas.microsoft.com/office/drawing/2014/main" val="10004"/>
                  </a:ext>
                </a:extLst>
              </a:tr>
              <a:tr h="222885">
                <a:tc>
                  <a:txBody>
                    <a:bodyPr/>
                    <a:lstStyle/>
                    <a:p>
                      <a:pPr algn="l" fontAlgn="b"/>
                      <a:r>
                        <a:rPr lang="en-GB" sz="1200" u="none" strike="noStrike" dirty="0" err="1">
                          <a:solidFill>
                            <a:schemeClr val="tx1">
                              <a:lumMod val="50000"/>
                            </a:schemeClr>
                          </a:solidFill>
                          <a:effectLst/>
                          <a:latin typeface="Calibri" panose="020F0502020204030204" pitchFamily="34" charset="0"/>
                        </a:rPr>
                        <a:t>Ruotsi</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u="none" strike="noStrike" dirty="0" err="1">
                          <a:solidFill>
                            <a:schemeClr val="tx1">
                              <a:lumMod val="50000"/>
                            </a:schemeClr>
                          </a:solidFill>
                          <a:effectLst/>
                          <a:latin typeface="Calibri" panose="020F0502020204030204" pitchFamily="34" charset="0"/>
                        </a:rPr>
                        <a:t>Seurannat</a:t>
                      </a:r>
                      <a:r>
                        <a:rPr lang="en-GB" sz="1200" u="none" strike="noStrike" dirty="0">
                          <a:solidFill>
                            <a:schemeClr val="tx1">
                              <a:lumMod val="50000"/>
                            </a:schemeClr>
                          </a:solidFill>
                          <a:effectLst/>
                          <a:latin typeface="Calibri" panose="020F0502020204030204" pitchFamily="34" charset="0"/>
                        </a:rPr>
                        <a:t>/</a:t>
                      </a:r>
                      <a:r>
                        <a:rPr lang="en-GB" sz="1200" u="none" strike="noStrike" dirty="0" err="1">
                          <a:solidFill>
                            <a:schemeClr val="tx1">
                              <a:lumMod val="50000"/>
                            </a:schemeClr>
                          </a:solidFill>
                          <a:effectLst/>
                          <a:latin typeface="Calibri" panose="020F0502020204030204" pitchFamily="34" charset="0"/>
                        </a:rPr>
                        <a:t>tutkimukset</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GB" sz="1200" u="none" strike="noStrike" dirty="0">
                          <a:solidFill>
                            <a:schemeClr val="tx1">
                              <a:lumMod val="50000"/>
                            </a:schemeClr>
                          </a:solidFill>
                          <a:effectLst/>
                          <a:latin typeface="Calibri" panose="020F0502020204030204" pitchFamily="34" charset="0"/>
                        </a:rPr>
                        <a:t>0.22</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0.77</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22885">
                <a:tc>
                  <a:txBody>
                    <a:bodyPr/>
                    <a:lstStyle/>
                    <a:p>
                      <a:pPr algn="l" fontAlgn="b"/>
                      <a:r>
                        <a:rPr lang="en-GB" sz="1200" u="none" strike="noStrike" dirty="0" err="1">
                          <a:solidFill>
                            <a:schemeClr val="tx1">
                              <a:lumMod val="50000"/>
                            </a:schemeClr>
                          </a:solidFill>
                          <a:effectLst/>
                          <a:latin typeface="Calibri" panose="020F0502020204030204" pitchFamily="34" charset="0"/>
                        </a:rPr>
                        <a:t>ConsEnv</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tc>
                <a:tc>
                  <a:txBody>
                    <a:bodyPr/>
                    <a:lstStyle/>
                    <a:p>
                      <a:pPr algn="l" fontAlgn="b"/>
                      <a:r>
                        <a:rPr lang="en-GB" sz="1200" u="none" strike="noStrike" dirty="0" err="1">
                          <a:solidFill>
                            <a:schemeClr val="tx1">
                              <a:lumMod val="50000"/>
                            </a:schemeClr>
                          </a:solidFill>
                          <a:effectLst/>
                          <a:latin typeface="Calibri" panose="020F0502020204030204" pitchFamily="34" charset="0"/>
                        </a:rPr>
                        <a:t>Malli</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nurmille</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joilla</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käytetään</a:t>
                      </a:r>
                      <a:r>
                        <a:rPr lang="en-GB" sz="1200" u="none" strike="noStrike" dirty="0">
                          <a:solidFill>
                            <a:schemeClr val="tx1">
                              <a:lumMod val="50000"/>
                            </a:schemeClr>
                          </a:solidFill>
                          <a:effectLst/>
                          <a:latin typeface="Calibri" panose="020F0502020204030204" pitchFamily="34" charset="0"/>
                        </a:rPr>
                        <a:t> </a:t>
                      </a:r>
                      <a:r>
                        <a:rPr lang="en-GB" sz="1200" u="none" strike="noStrike" dirty="0" err="1">
                          <a:solidFill>
                            <a:schemeClr val="tx1">
                              <a:lumMod val="50000"/>
                            </a:schemeClr>
                          </a:solidFill>
                          <a:effectLst/>
                          <a:latin typeface="Calibri" panose="020F0502020204030204" pitchFamily="34" charset="0"/>
                        </a:rPr>
                        <a:t>karjanlantaa</a:t>
                      </a:r>
                      <a:r>
                        <a:rPr lang="en-GB" sz="1200" u="none" strike="noStrike" dirty="0">
                          <a:solidFill>
                            <a:schemeClr val="tx1">
                              <a:lumMod val="50000"/>
                            </a:schemeClr>
                          </a:solidFill>
                          <a:effectLst/>
                          <a:latin typeface="Calibri" panose="020F0502020204030204" pitchFamily="34" charset="0"/>
                        </a:rPr>
                        <a:t>)</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1.03</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 </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tc>
                  <a:txBody>
                    <a:bodyPr/>
                    <a:lstStyle/>
                    <a:p>
                      <a:pPr algn="ctr" fontAlgn="b"/>
                      <a:r>
                        <a:rPr lang="en-GB" sz="1200" u="none" strike="noStrike" dirty="0">
                          <a:solidFill>
                            <a:schemeClr val="tx1">
                              <a:lumMod val="50000"/>
                            </a:schemeClr>
                          </a:solidFill>
                          <a:effectLst/>
                          <a:latin typeface="Calibri" panose="020F0502020204030204" pitchFamily="34" charset="0"/>
                        </a:rPr>
                        <a:t> </a:t>
                      </a:r>
                      <a:endParaRPr lang="en-GB" sz="1200" b="0" i="0" u="none" strike="noStrike" dirty="0">
                        <a:solidFill>
                          <a:schemeClr val="tx1">
                            <a:lumMod val="50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bl>
          </a:graphicData>
        </a:graphic>
      </p:graphicFrame>
      <p:sp>
        <p:nvSpPr>
          <p:cNvPr id="7" name="TextBox 6"/>
          <p:cNvSpPr txBox="1"/>
          <p:nvPr/>
        </p:nvSpPr>
        <p:spPr>
          <a:xfrm>
            <a:off x="174930" y="3376273"/>
            <a:ext cx="8460187" cy="738664"/>
          </a:xfrm>
          <a:prstGeom prst="rect">
            <a:avLst/>
          </a:prstGeom>
          <a:noFill/>
        </p:spPr>
        <p:txBody>
          <a:bodyPr wrap="square" rtlCol="0">
            <a:spAutoFit/>
          </a:bodyPr>
          <a:lstStyle/>
          <a:p>
            <a:pPr marL="285750" indent="-285750">
              <a:buFont typeface="Arial" panose="020B0604020202020204" pitchFamily="34" charset="0"/>
              <a:buChar char="•"/>
            </a:pPr>
            <a:r>
              <a:rPr lang="fi-FI" sz="1400" dirty="0">
                <a:latin typeface="Calibri" panose="020F0502020204030204" pitchFamily="34" charset="0"/>
              </a:rPr>
              <a:t>Luvut perustuvat eri menetelmiin, alueisiin ja viljelytekniikoihin, joten suora vertailu on vaikeaa</a:t>
            </a:r>
          </a:p>
          <a:p>
            <a:pPr marL="285750" indent="-285750">
              <a:buFont typeface="Arial" panose="020B0604020202020204" pitchFamily="34" charset="0"/>
              <a:buChar char="•"/>
            </a:pPr>
            <a:r>
              <a:rPr lang="fi-FI" sz="1400" dirty="0">
                <a:latin typeface="Calibri" panose="020F0502020204030204" pitchFamily="34" charset="0"/>
              </a:rPr>
              <a:t>Selvää on, että kuormitus on alempaa kuin aiemmin julkaistu Suomessa ja nyt samalla tasolla kuin Ruotsissa</a:t>
            </a:r>
          </a:p>
          <a:p>
            <a:pPr marL="285750" indent="-285750">
              <a:buFont typeface="Arial" panose="020B0604020202020204" pitchFamily="34" charset="0"/>
              <a:buChar char="•"/>
            </a:pPr>
            <a:r>
              <a:rPr lang="fi-FI" sz="1400" dirty="0">
                <a:latin typeface="Calibri" panose="020F0502020204030204" pitchFamily="34" charset="0"/>
              </a:rPr>
              <a:t>Tämän tutkimuksen tarkoitus ei ollut muuttaa yleiskeskiarvoa 1,1 vaan tarkentaa kuormitusta nurmien osalta </a:t>
            </a:r>
          </a:p>
        </p:txBody>
      </p:sp>
      <p:sp>
        <p:nvSpPr>
          <p:cNvPr id="6" name="Rounded Rectangle 5"/>
          <p:cNvSpPr/>
          <p:nvPr/>
        </p:nvSpPr>
        <p:spPr>
          <a:xfrm>
            <a:off x="6576640" y="1544210"/>
            <a:ext cx="542925" cy="257755"/>
          </a:xfrm>
          <a:prstGeom prst="round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Rounded Rectangle 7"/>
          <p:cNvSpPr/>
          <p:nvPr/>
        </p:nvSpPr>
        <p:spPr>
          <a:xfrm>
            <a:off x="6576638" y="2226760"/>
            <a:ext cx="542926" cy="273823"/>
          </a:xfrm>
          <a:prstGeom prst="round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10802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Nurmet ja </a:t>
            </a:r>
            <a:r>
              <a:rPr lang="fi-FI" dirty="0" err="1"/>
              <a:t>biodiversiteetti</a:t>
            </a:r>
            <a:r>
              <a:rPr lang="fi-FI" dirty="0"/>
              <a:t> </a:t>
            </a:r>
          </a:p>
        </p:txBody>
      </p:sp>
      <p:sp>
        <p:nvSpPr>
          <p:cNvPr id="3" name="Slide Number Placeholder 2"/>
          <p:cNvSpPr>
            <a:spLocks noGrp="1"/>
          </p:cNvSpPr>
          <p:nvPr>
            <p:ph type="sldNum" sz="quarter" idx="10"/>
          </p:nvPr>
        </p:nvSpPr>
        <p:spPr/>
        <p:txBody>
          <a:bodyPr/>
          <a:lstStyle/>
          <a:p>
            <a:pPr>
              <a:defRPr/>
            </a:pPr>
            <a:fld id="{9232B0E0-CBCE-40ED-9C59-F8F92DE4AC55}" type="slidenum">
              <a:rPr lang="en-US" smtClean="0"/>
              <a:pPr>
                <a:defRPr/>
              </a:pPr>
              <a:t>19</a:t>
            </a:fld>
            <a:endParaRPr lang="en-US" dirty="0"/>
          </a:p>
        </p:txBody>
      </p:sp>
      <p:sp>
        <p:nvSpPr>
          <p:cNvPr id="4" name="Date Placeholder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cxnSp>
        <p:nvCxnSpPr>
          <p:cNvPr id="9" name="Straight Arrow Connector 8"/>
          <p:cNvCxnSpPr/>
          <p:nvPr/>
        </p:nvCxnSpPr>
        <p:spPr>
          <a:xfrm>
            <a:off x="1872157" y="4057651"/>
            <a:ext cx="2486025" cy="952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820603" y="4048126"/>
            <a:ext cx="2587322" cy="952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6389" y="940595"/>
            <a:ext cx="3080354" cy="2012156"/>
            <a:chOff x="306389" y="940595"/>
            <a:chExt cx="3080354" cy="2012156"/>
          </a:xfrm>
        </p:grpSpPr>
        <p:pic>
          <p:nvPicPr>
            <p:cNvPr id="2050" name="Picture 2" descr="G:\ex-MTT\Maaninka_Yhteiset\yhteiset\Perttu\KUVIA\LUMO-kooste\kultasiipi uusi.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389" y="940595"/>
              <a:ext cx="3080354" cy="2012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kstiruutu 3"/>
            <p:cNvSpPr txBox="1"/>
            <p:nvPr/>
          </p:nvSpPr>
          <p:spPr>
            <a:xfrm>
              <a:off x="306389" y="2721919"/>
              <a:ext cx="881973" cy="215444"/>
            </a:xfrm>
            <a:prstGeom prst="rect">
              <a:avLst/>
            </a:prstGeom>
            <a:noFill/>
          </p:spPr>
          <p:txBody>
            <a:bodyPr wrap="none" rtlCol="0">
              <a:spAutoFit/>
            </a:bodyPr>
            <a:lstStyle/>
            <a:p>
              <a:r>
                <a:rPr lang="en-GB" sz="800" dirty="0" err="1">
                  <a:solidFill>
                    <a:schemeClr val="bg1"/>
                  </a:solidFill>
                  <a:latin typeface="Calibri" panose="020F0502020204030204" pitchFamily="34" charset="0"/>
                </a:rPr>
                <a:t>Kuva</a:t>
              </a:r>
              <a:r>
                <a:rPr lang="en-GB" sz="800" dirty="0">
                  <a:solidFill>
                    <a:schemeClr val="bg1"/>
                  </a:solidFill>
                  <a:latin typeface="Calibri" panose="020F0502020204030204" pitchFamily="34" charset="0"/>
                </a:rPr>
                <a:t> </a:t>
              </a:r>
              <a:r>
                <a:rPr lang="en-GB" sz="800" dirty="0" err="1">
                  <a:solidFill>
                    <a:schemeClr val="bg1"/>
                  </a:solidFill>
                  <a:latin typeface="Calibri" panose="020F0502020204030204" pitchFamily="34" charset="0"/>
                </a:rPr>
                <a:t>P.Virkajärvi</a:t>
              </a:r>
              <a:endParaRPr lang="en-GB" sz="800" dirty="0">
                <a:solidFill>
                  <a:schemeClr val="bg1"/>
                </a:solidFill>
                <a:latin typeface="Calibri" panose="020F0502020204030204" pitchFamily="34" charset="0"/>
              </a:endParaRPr>
            </a:p>
          </p:txBody>
        </p:sp>
      </p:grpSp>
      <p:grpSp>
        <p:nvGrpSpPr>
          <p:cNvPr id="8" name="Group 7"/>
          <p:cNvGrpSpPr/>
          <p:nvPr/>
        </p:nvGrpSpPr>
        <p:grpSpPr>
          <a:xfrm>
            <a:off x="3000375" y="1257300"/>
            <a:ext cx="3314700" cy="2209800"/>
            <a:chOff x="3000375" y="1257300"/>
            <a:chExt cx="3314700" cy="220980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0375" y="1257300"/>
              <a:ext cx="3314700" cy="2209800"/>
            </a:xfrm>
            <a:prstGeom prst="rect">
              <a:avLst/>
            </a:prstGeom>
            <a:ln>
              <a:noFill/>
            </a:ln>
            <a:effectLst>
              <a:outerShdw blurRad="292100" dist="139700" dir="2700000" algn="tl" rotWithShape="0">
                <a:srgbClr val="333333">
                  <a:alpha val="65000"/>
                </a:srgbClr>
              </a:outerShdw>
            </a:effectLst>
          </p:spPr>
        </p:pic>
        <p:sp>
          <p:nvSpPr>
            <p:cNvPr id="12" name="Tekstiruutu 3"/>
            <p:cNvSpPr txBox="1"/>
            <p:nvPr/>
          </p:nvSpPr>
          <p:spPr>
            <a:xfrm>
              <a:off x="3000375" y="3236268"/>
              <a:ext cx="1019831" cy="215444"/>
            </a:xfrm>
            <a:prstGeom prst="rect">
              <a:avLst/>
            </a:prstGeom>
            <a:noFill/>
          </p:spPr>
          <p:txBody>
            <a:bodyPr wrap="none" rtlCol="0">
              <a:spAutoFit/>
            </a:bodyPr>
            <a:lstStyle/>
            <a:p>
              <a:r>
                <a:rPr lang="en-GB" sz="800" dirty="0" err="1">
                  <a:solidFill>
                    <a:schemeClr val="bg1"/>
                  </a:solidFill>
                  <a:latin typeface="Calibri" panose="020F0502020204030204" pitchFamily="34" charset="0"/>
                </a:rPr>
                <a:t>Kuva</a:t>
              </a:r>
              <a:r>
                <a:rPr lang="en-GB" sz="800" dirty="0">
                  <a:solidFill>
                    <a:schemeClr val="bg1"/>
                  </a:solidFill>
                </a:rPr>
                <a:t> </a:t>
              </a:r>
              <a:r>
                <a:rPr lang="en-GB" sz="800" dirty="0" err="1">
                  <a:solidFill>
                    <a:schemeClr val="bg1"/>
                  </a:solidFill>
                  <a:latin typeface="Calibri" panose="020F0502020204030204" pitchFamily="34" charset="0"/>
                </a:rPr>
                <a:t>K.Järvenranta</a:t>
              </a:r>
              <a:endParaRPr lang="en-GB" sz="800" dirty="0">
                <a:solidFill>
                  <a:schemeClr val="bg1"/>
                </a:solidFill>
                <a:latin typeface="Calibri" panose="020F0502020204030204" pitchFamily="34" charset="0"/>
              </a:endParaRPr>
            </a:p>
          </p:txBody>
        </p:sp>
      </p:grpSp>
      <p:grpSp>
        <p:nvGrpSpPr>
          <p:cNvPr id="14" name="Group 13"/>
          <p:cNvGrpSpPr/>
          <p:nvPr/>
        </p:nvGrpSpPr>
        <p:grpSpPr>
          <a:xfrm>
            <a:off x="5953125" y="1733549"/>
            <a:ext cx="3043238" cy="2028825"/>
            <a:chOff x="5953125" y="1733549"/>
            <a:chExt cx="3043238" cy="2028825"/>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3125" y="1733549"/>
              <a:ext cx="3043238" cy="2028825"/>
            </a:xfrm>
            <a:prstGeom prst="rect">
              <a:avLst/>
            </a:prstGeom>
            <a:ln>
              <a:noFill/>
            </a:ln>
            <a:effectLst>
              <a:outerShdw blurRad="292100" dist="139700" dir="2700000" algn="tl" rotWithShape="0">
                <a:srgbClr val="333333">
                  <a:alpha val="65000"/>
                </a:srgbClr>
              </a:outerShdw>
            </a:effectLst>
          </p:spPr>
        </p:pic>
        <p:sp>
          <p:nvSpPr>
            <p:cNvPr id="13" name="Tekstiruutu 3"/>
            <p:cNvSpPr txBox="1"/>
            <p:nvPr/>
          </p:nvSpPr>
          <p:spPr>
            <a:xfrm>
              <a:off x="5953125" y="3543930"/>
              <a:ext cx="981359" cy="215444"/>
            </a:xfrm>
            <a:prstGeom prst="rect">
              <a:avLst/>
            </a:prstGeom>
            <a:noFill/>
          </p:spPr>
          <p:txBody>
            <a:bodyPr wrap="none" rtlCol="0">
              <a:spAutoFit/>
            </a:bodyPr>
            <a:lstStyle/>
            <a:p>
              <a:r>
                <a:rPr lang="en-GB" sz="800" dirty="0" err="1">
                  <a:solidFill>
                    <a:schemeClr val="bg1"/>
                  </a:solidFill>
                  <a:latin typeface="Calibri" panose="020F0502020204030204" pitchFamily="34" charset="0"/>
                </a:rPr>
                <a:t>Kuva</a:t>
              </a:r>
              <a:r>
                <a:rPr lang="en-GB" sz="800" dirty="0">
                  <a:solidFill>
                    <a:schemeClr val="bg1"/>
                  </a:solidFill>
                  <a:latin typeface="Calibri" panose="020F0502020204030204" pitchFamily="34" charset="0"/>
                </a:rPr>
                <a:t> </a:t>
              </a:r>
              <a:r>
                <a:rPr lang="en-GB" sz="800" dirty="0" err="1">
                  <a:solidFill>
                    <a:schemeClr val="bg1"/>
                  </a:solidFill>
                  <a:latin typeface="Calibri" panose="020F0502020204030204" pitchFamily="34" charset="0"/>
                </a:rPr>
                <a:t>K.Järvenranta</a:t>
              </a:r>
              <a:endParaRPr lang="en-GB" sz="8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98809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9076" y="627534"/>
            <a:ext cx="5438940" cy="42011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i-FI" sz="1600" dirty="0">
                <a:latin typeface="Calibri" panose="020F0502020204030204" pitchFamily="34" charset="0"/>
              </a:rPr>
              <a:t>Keskustelua nautakarjatalouden ympärillä sekoittaa </a:t>
            </a:r>
          </a:p>
          <a:p>
            <a:pPr marL="742950" lvl="1" indent="-285750">
              <a:lnSpc>
                <a:spcPct val="150000"/>
              </a:lnSpc>
              <a:buFont typeface="Arial" panose="020B0604020202020204" pitchFamily="34" charset="0"/>
              <a:buChar char="•"/>
            </a:pPr>
            <a:r>
              <a:rPr lang="fi-FI" sz="1600" dirty="0">
                <a:latin typeface="Calibri" panose="020F0502020204030204" pitchFamily="34" charset="0"/>
              </a:rPr>
              <a:t>Globaalien ongelmien yleistäminen suomalaiseen tuotantoon</a:t>
            </a:r>
          </a:p>
          <a:p>
            <a:pPr marL="742950" lvl="1" indent="-285750">
              <a:lnSpc>
                <a:spcPct val="150000"/>
              </a:lnSpc>
              <a:buFont typeface="Arial" panose="020B0604020202020204" pitchFamily="34" charset="0"/>
              <a:buChar char="•"/>
            </a:pPr>
            <a:r>
              <a:rPr lang="fi-FI" sz="1600" dirty="0">
                <a:latin typeface="Calibri" panose="020F0502020204030204" pitchFamily="34" charset="0"/>
              </a:rPr>
              <a:t>Mihin naudanlihaa verrattaan</a:t>
            </a:r>
          </a:p>
          <a:p>
            <a:pPr marL="742950" lvl="1" indent="-285750">
              <a:lnSpc>
                <a:spcPct val="150000"/>
              </a:lnSpc>
              <a:buFont typeface="Arial" panose="020B0604020202020204" pitchFamily="34" charset="0"/>
              <a:buChar char="•"/>
            </a:pPr>
            <a:r>
              <a:rPr lang="fi-FI" sz="1600" dirty="0">
                <a:latin typeface="Calibri" panose="020F0502020204030204" pitchFamily="34" charset="0"/>
              </a:rPr>
              <a:t>Mikä on merkitykseltään suurta ja mikä pientä</a:t>
            </a:r>
          </a:p>
          <a:p>
            <a:pPr marL="742950" lvl="1" indent="-285750">
              <a:lnSpc>
                <a:spcPct val="150000"/>
              </a:lnSpc>
              <a:buFont typeface="Arial" panose="020B0604020202020204" pitchFamily="34" charset="0"/>
              <a:buChar char="•"/>
            </a:pPr>
            <a:r>
              <a:rPr lang="fi-FI" sz="1600" dirty="0">
                <a:latin typeface="Calibri" panose="020F0502020204030204" pitchFamily="34" charset="0"/>
              </a:rPr>
              <a:t>Mitä ympäristövaikutuksia vertailuun sisällytetään</a:t>
            </a:r>
          </a:p>
          <a:p>
            <a:pPr marL="1200150" lvl="2" indent="-285750">
              <a:lnSpc>
                <a:spcPct val="150000"/>
              </a:lnSpc>
              <a:buFont typeface="Arial" panose="020B0604020202020204" pitchFamily="34" charset="0"/>
              <a:buChar char="•"/>
            </a:pPr>
            <a:r>
              <a:rPr lang="fi-FI" sz="1600" dirty="0">
                <a:latin typeface="Calibri" panose="020F0502020204030204" pitchFamily="34" charset="0"/>
              </a:rPr>
              <a:t>ilmastoystävällinen – ympäristöystävällinen ?</a:t>
            </a:r>
          </a:p>
          <a:p>
            <a:pPr marL="742950" lvl="1" indent="-285750">
              <a:lnSpc>
                <a:spcPct val="150000"/>
              </a:lnSpc>
              <a:buFont typeface="Arial" panose="020B0604020202020204" pitchFamily="34" charset="0"/>
              <a:buChar char="•"/>
            </a:pPr>
            <a:r>
              <a:rPr lang="fi-FI" sz="1600" dirty="0">
                <a:latin typeface="Calibri" panose="020F0502020204030204" pitchFamily="34" charset="0"/>
              </a:rPr>
              <a:t>Mitä muita asioita otetaan huomioon negatiivisten vaikutusten lisäksi</a:t>
            </a:r>
          </a:p>
          <a:p>
            <a:pPr marL="285750" indent="-285750">
              <a:lnSpc>
                <a:spcPct val="150000"/>
              </a:lnSpc>
              <a:buFont typeface="Arial" panose="020B0604020202020204" pitchFamily="34" charset="0"/>
              <a:buChar char="•"/>
            </a:pPr>
            <a:r>
              <a:rPr lang="fi-FI" sz="1600" b="1" dirty="0">
                <a:solidFill>
                  <a:srgbClr val="0066FF"/>
                </a:solidFill>
                <a:latin typeface="Calibri" panose="020F0502020204030204" pitchFamily="34" charset="0"/>
              </a:rPr>
              <a:t>Mitä suomalaisen tutkimuksen pohjalta voidaan sanoa? </a:t>
            </a:r>
          </a:p>
          <a:p>
            <a:pPr>
              <a:lnSpc>
                <a:spcPct val="150000"/>
              </a:lnSpc>
            </a:pPr>
            <a:endParaRPr lang="fi-FI" b="1" dirty="0">
              <a:solidFill>
                <a:srgbClr val="0066FF"/>
              </a:solidFill>
            </a:endParaRPr>
          </a:p>
        </p:txBody>
      </p:sp>
      <p:sp>
        <p:nvSpPr>
          <p:cNvPr id="2" name="Otsikko 1"/>
          <p:cNvSpPr>
            <a:spLocks noGrp="1"/>
          </p:cNvSpPr>
          <p:nvPr>
            <p:ph type="title"/>
          </p:nvPr>
        </p:nvSpPr>
        <p:spPr>
          <a:xfrm>
            <a:off x="457200" y="205978"/>
            <a:ext cx="8363272" cy="421556"/>
          </a:xfrm>
        </p:spPr>
        <p:txBody>
          <a:bodyPr>
            <a:normAutofit fontScale="90000"/>
          </a:bodyPr>
          <a:lstStyle/>
          <a:p>
            <a:r>
              <a:rPr lang="fi-FI" b="1" dirty="0"/>
              <a:t>Johdanto</a:t>
            </a:r>
          </a:p>
        </p:txBody>
      </p:sp>
      <p:pic>
        <p:nvPicPr>
          <p:cNvPr id="4" name="Picture 2" descr="http://dynamic.hs.fi/2017/itameri/img/itameri_kuvitus_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8015" y="91213"/>
            <a:ext cx="3406471" cy="1884061"/>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8022866" y="1975274"/>
            <a:ext cx="1041620" cy="261610"/>
          </a:xfrm>
          <a:prstGeom prst="rect">
            <a:avLst/>
          </a:prstGeom>
          <a:noFill/>
        </p:spPr>
        <p:txBody>
          <a:bodyPr wrap="square" rtlCol="0">
            <a:spAutoFit/>
          </a:bodyPr>
          <a:lstStyle/>
          <a:p>
            <a:r>
              <a:rPr lang="fi-FI" sz="1100" dirty="0"/>
              <a:t>HS 3.2.2017</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962" y="2985029"/>
            <a:ext cx="3506524" cy="109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6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41734" y="65749"/>
            <a:ext cx="7543800" cy="647700"/>
          </a:xfrm>
        </p:spPr>
        <p:txBody>
          <a:bodyPr/>
          <a:lstStyle/>
          <a:p>
            <a:r>
              <a:rPr lang="fi-FI" dirty="0"/>
              <a:t>Johtopäätökset 1</a:t>
            </a:r>
          </a:p>
        </p:txBody>
      </p:sp>
      <p:sp>
        <p:nvSpPr>
          <p:cNvPr id="4" name="Dian numeron paikkamerkki 3"/>
          <p:cNvSpPr>
            <a:spLocks noGrp="1"/>
          </p:cNvSpPr>
          <p:nvPr>
            <p:ph type="sldNum" sz="quarter" idx="4294967295"/>
          </p:nvPr>
        </p:nvSpPr>
        <p:spPr>
          <a:xfrm>
            <a:off x="823914" y="4814887"/>
            <a:ext cx="447675" cy="204788"/>
          </a:xfrm>
          <a:prstGeom prst="rect">
            <a:avLst/>
          </a:prstGeom>
        </p:spPr>
        <p:txBody>
          <a:bodyPr/>
          <a:lstStyle/>
          <a:p>
            <a:pPr>
              <a:defRPr/>
            </a:pPr>
            <a:fld id="{FBED93D5-5057-43E2-A8A3-6D9025FE269E}" type="slidenum">
              <a:rPr lang="en-US" smtClean="0"/>
              <a:pPr>
                <a:defRPr/>
              </a:pPr>
              <a:t>20</a:t>
            </a:fld>
            <a:endParaRPr lang="en-US" dirty="0"/>
          </a:p>
        </p:txBody>
      </p:sp>
      <p:sp>
        <p:nvSpPr>
          <p:cNvPr id="5" name="Päivämäärän paikkamerkki 4"/>
          <p:cNvSpPr>
            <a:spLocks noGrp="1"/>
          </p:cNvSpPr>
          <p:nvPr>
            <p:ph type="dt" sz="half" idx="4294967295"/>
          </p:nvPr>
        </p:nvSpPr>
        <p:spPr>
          <a:xfrm>
            <a:off x="3933825" y="4814887"/>
            <a:ext cx="1766889" cy="204788"/>
          </a:xfrm>
          <a:prstGeom prst="rect">
            <a:avLst/>
          </a:prstGeom>
        </p:spPr>
        <p:txBody>
          <a:bodyPr/>
          <a:lstStyle/>
          <a:p>
            <a:pPr>
              <a:defRPr/>
            </a:pPr>
            <a:fld id="{153A408C-A16B-472B-A441-76BBDE9CA92D}" type="datetime1">
              <a:rPr lang="fi-FI" smtClean="0"/>
              <a:pPr>
                <a:defRPr/>
              </a:pPr>
              <a:t>20.11.2019</a:t>
            </a:fld>
            <a:endParaRPr lang="en-US" dirty="0"/>
          </a:p>
        </p:txBody>
      </p:sp>
      <p:sp>
        <p:nvSpPr>
          <p:cNvPr id="6" name="Content Placeholder 5"/>
          <p:cNvSpPr>
            <a:spLocks noGrp="1"/>
          </p:cNvSpPr>
          <p:nvPr>
            <p:ph idx="4294967295"/>
          </p:nvPr>
        </p:nvSpPr>
        <p:spPr>
          <a:xfrm>
            <a:off x="319098" y="713448"/>
            <a:ext cx="7091518" cy="3562945"/>
          </a:xfrm>
          <a:prstGeom prst="rect">
            <a:avLst/>
          </a:prstGeom>
          <a:ln w="22225">
            <a:solidFill>
              <a:schemeClr val="accent1"/>
            </a:solidFill>
          </a:ln>
        </p:spPr>
        <p:txBody>
          <a:bodyPr tIns="108000" bIns="108000"/>
          <a:lstStyle/>
          <a:p>
            <a:pPr marL="285750" indent="-285750">
              <a:spcBef>
                <a:spcPts val="200"/>
              </a:spcBef>
              <a:spcAft>
                <a:spcPts val="400"/>
              </a:spcAft>
              <a:buFont typeface="Arial" panose="020B0604020202020204" pitchFamily="34" charset="0"/>
              <a:buChar char="•"/>
            </a:pPr>
            <a:r>
              <a:rPr lang="fi-FI" sz="1500" dirty="0">
                <a:latin typeface="Calibri" panose="020F0502020204030204" pitchFamily="34" charset="0"/>
              </a:rPr>
              <a:t>Nautakarjatalouteen kohdistuva ympäristökritiikki on Suomessa kohtuuttoman suurta suhteessa sen vaikutuksiin. Kannattaa perehtyä suomalaisiin (pohjoismaisiin) tutkimuksiin kv. tutkimusten lisäksi</a:t>
            </a:r>
          </a:p>
          <a:p>
            <a:r>
              <a:rPr lang="fi-FI" sz="1400" dirty="0">
                <a:latin typeface="Calibri" panose="020F0502020204030204" pitchFamily="34" charset="0"/>
              </a:rPr>
              <a:t>Holistinen lähestymistapa</a:t>
            </a:r>
          </a:p>
          <a:p>
            <a:pPr lvl="1"/>
            <a:r>
              <a:rPr lang="fi-FI" sz="1400" dirty="0">
                <a:latin typeface="Calibri" panose="020F0502020204030204" pitchFamily="34" charset="0"/>
              </a:rPr>
              <a:t>Takaisinkytkennät</a:t>
            </a:r>
          </a:p>
          <a:p>
            <a:pPr lvl="1"/>
            <a:r>
              <a:rPr lang="fi-FI" sz="1400" dirty="0">
                <a:latin typeface="Calibri" panose="020F0502020204030204" pitchFamily="34" charset="0"/>
              </a:rPr>
              <a:t>Vaikutusluokat</a:t>
            </a:r>
          </a:p>
          <a:p>
            <a:pPr lvl="1"/>
            <a:r>
              <a:rPr lang="fi-FI" sz="1400" dirty="0">
                <a:latin typeface="Calibri" panose="020F0502020204030204" pitchFamily="34" charset="0"/>
              </a:rPr>
              <a:t>Kustannus-hyötyanalyysi</a:t>
            </a:r>
          </a:p>
          <a:p>
            <a:pPr lvl="1"/>
            <a:r>
              <a:rPr lang="fi-FI" sz="1400" dirty="0">
                <a:latin typeface="Calibri" panose="020F0502020204030204" pitchFamily="34" charset="0"/>
              </a:rPr>
              <a:t>Erilaisten ympäristövaikutusten ristiriidat johtavat arvovalintoihin</a:t>
            </a:r>
          </a:p>
          <a:p>
            <a:pPr marL="0" indent="0">
              <a:spcBef>
                <a:spcPts val="200"/>
              </a:spcBef>
              <a:spcAft>
                <a:spcPts val="600"/>
              </a:spcAft>
              <a:buNone/>
            </a:pPr>
            <a:endParaRPr lang="fi-FI" sz="1600" dirty="0">
              <a:latin typeface="Calibri" panose="020F0502020204030204" pitchFamily="34" charset="0"/>
            </a:endParaRPr>
          </a:p>
          <a:p>
            <a:pPr marL="0" indent="0">
              <a:spcBef>
                <a:spcPts val="200"/>
              </a:spcBef>
              <a:spcAft>
                <a:spcPts val="600"/>
              </a:spcAft>
              <a:buNone/>
            </a:pPr>
            <a:r>
              <a:rPr lang="fi-FI" sz="1600" dirty="0">
                <a:latin typeface="Calibri" panose="020F0502020204030204" pitchFamily="34" charset="0"/>
              </a:rPr>
              <a:t> </a:t>
            </a:r>
          </a:p>
        </p:txBody>
      </p:sp>
      <p:pic>
        <p:nvPicPr>
          <p:cNvPr id="8" name="Kuva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1203" y="513557"/>
            <a:ext cx="1231953" cy="3738808"/>
          </a:xfrm>
          <a:prstGeom prst="rect">
            <a:avLst/>
          </a:prstGeom>
        </p:spPr>
      </p:pic>
    </p:spTree>
    <p:extLst>
      <p:ext uri="{BB962C8B-B14F-4D97-AF65-F5344CB8AC3E}">
        <p14:creationId xmlns:p14="http://schemas.microsoft.com/office/powerpoint/2010/main" val="527301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41734" y="65749"/>
            <a:ext cx="7543800" cy="647700"/>
          </a:xfrm>
        </p:spPr>
        <p:txBody>
          <a:bodyPr/>
          <a:lstStyle/>
          <a:p>
            <a:r>
              <a:rPr lang="fi-FI" dirty="0"/>
              <a:t>Johtopäätökset 2</a:t>
            </a:r>
          </a:p>
        </p:txBody>
      </p:sp>
      <p:sp>
        <p:nvSpPr>
          <p:cNvPr id="4" name="Dian numeron paikkamerkki 3"/>
          <p:cNvSpPr>
            <a:spLocks noGrp="1"/>
          </p:cNvSpPr>
          <p:nvPr>
            <p:ph type="sldNum" sz="quarter" idx="4294967295"/>
          </p:nvPr>
        </p:nvSpPr>
        <p:spPr>
          <a:xfrm>
            <a:off x="823914" y="4814887"/>
            <a:ext cx="447675" cy="204788"/>
          </a:xfrm>
          <a:prstGeom prst="rect">
            <a:avLst/>
          </a:prstGeom>
        </p:spPr>
        <p:txBody>
          <a:bodyPr/>
          <a:lstStyle/>
          <a:p>
            <a:pPr>
              <a:defRPr/>
            </a:pPr>
            <a:fld id="{FBED93D5-5057-43E2-A8A3-6D9025FE269E}" type="slidenum">
              <a:rPr lang="en-US" smtClean="0"/>
              <a:pPr>
                <a:defRPr/>
              </a:pPr>
              <a:t>21</a:t>
            </a:fld>
            <a:endParaRPr lang="en-US" dirty="0"/>
          </a:p>
        </p:txBody>
      </p:sp>
      <p:sp>
        <p:nvSpPr>
          <p:cNvPr id="5" name="Päivämäärän paikkamerkki 4"/>
          <p:cNvSpPr>
            <a:spLocks noGrp="1"/>
          </p:cNvSpPr>
          <p:nvPr>
            <p:ph type="dt" sz="half" idx="4294967295"/>
          </p:nvPr>
        </p:nvSpPr>
        <p:spPr>
          <a:xfrm>
            <a:off x="3933825" y="4814887"/>
            <a:ext cx="1766889" cy="204788"/>
          </a:xfrm>
          <a:prstGeom prst="rect">
            <a:avLst/>
          </a:prstGeom>
        </p:spPr>
        <p:txBody>
          <a:bodyPr/>
          <a:lstStyle/>
          <a:p>
            <a:pPr>
              <a:defRPr/>
            </a:pPr>
            <a:fld id="{153A408C-A16B-472B-A441-76BBDE9CA92D}" type="datetime1">
              <a:rPr lang="fi-FI" smtClean="0"/>
              <a:pPr>
                <a:defRPr/>
              </a:pPr>
              <a:t>20.11.2019</a:t>
            </a:fld>
            <a:endParaRPr lang="en-US" dirty="0"/>
          </a:p>
        </p:txBody>
      </p:sp>
      <p:sp>
        <p:nvSpPr>
          <p:cNvPr id="6" name="Content Placeholder 5"/>
          <p:cNvSpPr>
            <a:spLocks noGrp="1"/>
          </p:cNvSpPr>
          <p:nvPr>
            <p:ph idx="4294967295"/>
          </p:nvPr>
        </p:nvSpPr>
        <p:spPr>
          <a:xfrm>
            <a:off x="319098" y="800100"/>
            <a:ext cx="7091518" cy="3476294"/>
          </a:xfrm>
          <a:prstGeom prst="rect">
            <a:avLst/>
          </a:prstGeom>
          <a:ln w="22225">
            <a:solidFill>
              <a:schemeClr val="accent1"/>
            </a:solidFill>
          </a:ln>
        </p:spPr>
        <p:txBody>
          <a:bodyPr tIns="108000" bIns="108000"/>
          <a:lstStyle/>
          <a:p>
            <a:pPr marL="285750" indent="-285750">
              <a:spcBef>
                <a:spcPts val="200"/>
              </a:spcBef>
              <a:spcAft>
                <a:spcPts val="400"/>
              </a:spcAft>
              <a:buFont typeface="Arial" panose="020B0604020202020204" pitchFamily="34" charset="0"/>
              <a:buChar char="•"/>
            </a:pPr>
            <a:r>
              <a:rPr lang="fi-FI" sz="1500" dirty="0">
                <a:latin typeface="Calibri" panose="020F0502020204030204" pitchFamily="34" charset="0"/>
              </a:rPr>
              <a:t>Kotimaisella tuotannolla on useita aitoja ympäristöetuja globaaliin tuotantoon verrattuna, mutta tuotteiden hiilijalanjälki on samalla tasolla kuin Länsi-Euroopassa</a:t>
            </a:r>
          </a:p>
          <a:p>
            <a:pPr lvl="1">
              <a:spcBef>
                <a:spcPts val="200"/>
              </a:spcBef>
              <a:spcAft>
                <a:spcPts val="400"/>
              </a:spcAft>
            </a:pPr>
            <a:r>
              <a:rPr lang="fi-FI" sz="1500" dirty="0">
                <a:latin typeface="Calibri" panose="020F0502020204030204" pitchFamily="34" charset="0"/>
              </a:rPr>
              <a:t>Meillä orgaanisten maiden päästöt kasvattavat hiilijalanjälkeä enemmän kuin monissa vertailumaissa</a:t>
            </a:r>
          </a:p>
          <a:p>
            <a:pPr>
              <a:spcBef>
                <a:spcPts val="200"/>
              </a:spcBef>
              <a:spcAft>
                <a:spcPts val="400"/>
              </a:spcAft>
            </a:pPr>
            <a:r>
              <a:rPr lang="fi-FI" sz="1500" dirty="0">
                <a:latin typeface="Calibri" panose="020F0502020204030204" pitchFamily="34" charset="0"/>
              </a:rPr>
              <a:t>Vastaavasti nautojen radikaalilla vähentämisellä on useita haittavaikutuksia</a:t>
            </a:r>
          </a:p>
          <a:p>
            <a:pPr lvl="1">
              <a:spcBef>
                <a:spcPts val="200"/>
              </a:spcBef>
              <a:spcAft>
                <a:spcPts val="400"/>
              </a:spcAft>
            </a:pPr>
            <a:r>
              <a:rPr lang="fi-FI" sz="1500" dirty="0">
                <a:latin typeface="Calibri" panose="020F0502020204030204" pitchFamily="34" charset="0"/>
              </a:rPr>
              <a:t>Ruokaturva, proteiiniomavaraisuus, maan rakenteen ja hiilen säilyttäminen </a:t>
            </a:r>
            <a:r>
              <a:rPr lang="fi-FI" sz="1500" dirty="0" err="1">
                <a:latin typeface="Calibri" panose="020F0502020204030204" pitchFamily="34" charset="0"/>
              </a:rPr>
              <a:t>biodiversiteetti</a:t>
            </a:r>
            <a:r>
              <a:rPr lang="fi-FI" sz="1500" dirty="0">
                <a:latin typeface="Calibri" panose="020F0502020204030204" pitchFamily="34" charset="0"/>
              </a:rPr>
              <a:t>, aluetalous </a:t>
            </a:r>
          </a:p>
          <a:p>
            <a:pPr marL="285750" indent="-285750">
              <a:spcBef>
                <a:spcPts val="0"/>
              </a:spcBef>
              <a:spcAft>
                <a:spcPts val="0"/>
              </a:spcAft>
              <a:buFont typeface="Arial" panose="020B0604020202020204" pitchFamily="34" charset="0"/>
              <a:buChar char="•"/>
            </a:pPr>
            <a:r>
              <a:rPr lang="fi-FI" sz="1500" dirty="0">
                <a:latin typeface="Calibri" panose="020F0502020204030204" pitchFamily="34" charset="0"/>
              </a:rPr>
              <a:t>Suomessa löytyy keinoja pienentää tuotteiden hiilijalanjälkeä</a:t>
            </a:r>
          </a:p>
          <a:p>
            <a:pPr lvl="1">
              <a:spcBef>
                <a:spcPts val="200"/>
              </a:spcBef>
              <a:spcAft>
                <a:spcPts val="400"/>
              </a:spcAft>
            </a:pPr>
            <a:r>
              <a:rPr lang="fi-FI" sz="1500" dirty="0">
                <a:latin typeface="Calibri" panose="020F0502020204030204" pitchFamily="34" charset="0"/>
              </a:rPr>
              <a:t>Kuluttajan valintojen merkitys on tärkeää tuotannon kehittämisen kannalta</a:t>
            </a:r>
          </a:p>
          <a:p>
            <a:pPr marL="285750" indent="-285750">
              <a:spcBef>
                <a:spcPts val="200"/>
              </a:spcBef>
              <a:spcAft>
                <a:spcPts val="400"/>
              </a:spcAft>
              <a:buFont typeface="Arial" panose="020B0604020202020204" pitchFamily="34" charset="0"/>
              <a:buChar char="•"/>
            </a:pPr>
            <a:r>
              <a:rPr lang="fi-FI" sz="1500" dirty="0">
                <a:latin typeface="Calibri" panose="020F0502020204030204" pitchFamily="34" charset="0"/>
              </a:rPr>
              <a:t>Eläintuotteiden kulutusta länsimaissa on varaa vähentää, mutta se ei ole tehokkain keino vaan täytyy pystyä tekemään suurempia ratkaisuja</a:t>
            </a:r>
          </a:p>
          <a:p>
            <a:pPr marL="285750" indent="-285750">
              <a:spcBef>
                <a:spcPts val="200"/>
              </a:spcBef>
              <a:spcAft>
                <a:spcPts val="600"/>
              </a:spcAft>
              <a:buFont typeface="Arial" panose="020B0604020202020204" pitchFamily="34" charset="0"/>
              <a:buChar char="•"/>
            </a:pPr>
            <a:endParaRPr lang="fi-FI" sz="1600" dirty="0">
              <a:latin typeface="Calibri" panose="020F0502020204030204" pitchFamily="34" charset="0"/>
            </a:endParaRPr>
          </a:p>
          <a:p>
            <a:pPr marL="0" indent="0">
              <a:spcBef>
                <a:spcPts val="200"/>
              </a:spcBef>
              <a:spcAft>
                <a:spcPts val="600"/>
              </a:spcAft>
              <a:buNone/>
            </a:pPr>
            <a:r>
              <a:rPr lang="fi-FI" sz="1600" dirty="0">
                <a:latin typeface="Calibri" panose="020F0502020204030204" pitchFamily="34" charset="0"/>
              </a:rPr>
              <a:t> </a:t>
            </a:r>
          </a:p>
        </p:txBody>
      </p:sp>
      <p:pic>
        <p:nvPicPr>
          <p:cNvPr id="8" name="Kuva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1203" y="513557"/>
            <a:ext cx="1231953" cy="3738808"/>
          </a:xfrm>
          <a:prstGeom prst="rect">
            <a:avLst/>
          </a:prstGeom>
        </p:spPr>
      </p:pic>
    </p:spTree>
    <p:extLst>
      <p:ext uri="{BB962C8B-B14F-4D97-AF65-F5344CB8AC3E}">
        <p14:creationId xmlns:p14="http://schemas.microsoft.com/office/powerpoint/2010/main" val="145540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x-MTT\Maaninka_Yhteiset\yhteiset\Perttu\KUVIA\LUMO-kooste\päivänkakka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 y="-4"/>
            <a:ext cx="9286707" cy="6177199"/>
          </a:xfrm>
          <a:prstGeom prst="rect">
            <a:avLst/>
          </a:prstGeom>
          <a:noFill/>
          <a:extLst>
            <a:ext uri="{909E8E84-426E-40DD-AFC4-6F175D3DCCD1}">
              <a14:hiddenFill xmlns:a14="http://schemas.microsoft.com/office/drawing/2010/main">
                <a:solidFill>
                  <a:srgbClr val="FFFFFF"/>
                </a:solidFill>
              </a14:hiddenFill>
            </a:ext>
          </a:extLst>
        </p:spPr>
      </p:pic>
      <p:sp>
        <p:nvSpPr>
          <p:cNvPr id="3" name="Dian numeron paikkamerkki 2"/>
          <p:cNvSpPr>
            <a:spLocks noGrp="1"/>
          </p:cNvSpPr>
          <p:nvPr>
            <p:ph type="sldNum" sz="quarter" idx="10"/>
          </p:nvPr>
        </p:nvSpPr>
        <p:spPr/>
        <p:txBody>
          <a:bodyPr/>
          <a:lstStyle/>
          <a:p>
            <a:pPr>
              <a:defRPr/>
            </a:pPr>
            <a:fld id="{9232B0E0-CBCE-40ED-9C59-F8F92DE4AC55}" type="slidenum">
              <a:rPr lang="en-US" smtClean="0"/>
              <a:pPr>
                <a:defRPr/>
              </a:pPr>
              <a:t>22</a:t>
            </a:fld>
            <a:endParaRPr lang="en-US" dirty="0"/>
          </a:p>
        </p:txBody>
      </p:sp>
      <p:sp>
        <p:nvSpPr>
          <p:cNvPr id="4" name="Päivämäärän paikkamerkki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sp>
        <p:nvSpPr>
          <p:cNvPr id="2" name="Otsikko 1"/>
          <p:cNvSpPr>
            <a:spLocks noGrp="1"/>
          </p:cNvSpPr>
          <p:nvPr>
            <p:ph type="title"/>
          </p:nvPr>
        </p:nvSpPr>
        <p:spPr>
          <a:xfrm>
            <a:off x="2600325" y="1890713"/>
            <a:ext cx="2695575" cy="778669"/>
          </a:xfrm>
        </p:spPr>
        <p:txBody>
          <a:bodyPr/>
          <a:lstStyle/>
          <a:p>
            <a:r>
              <a:rPr lang="fi-FI" sz="5400" dirty="0">
                <a:solidFill>
                  <a:schemeClr val="bg1"/>
                </a:solidFill>
              </a:rPr>
              <a:t>Kiitos!</a:t>
            </a:r>
          </a:p>
        </p:txBody>
      </p:sp>
    </p:spTree>
    <p:extLst>
      <p:ext uri="{BB962C8B-B14F-4D97-AF65-F5344CB8AC3E}">
        <p14:creationId xmlns:p14="http://schemas.microsoft.com/office/powerpoint/2010/main" val="3791718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93" y="323850"/>
            <a:ext cx="8730531" cy="778669"/>
          </a:xfrm>
        </p:spPr>
        <p:txBody>
          <a:bodyPr/>
          <a:lstStyle/>
          <a:p>
            <a:r>
              <a:rPr lang="fi-FI" sz="2500" dirty="0"/>
              <a:t>Kuinka nautakarjan ympäristökuormitus syntyy aluetasolla?</a:t>
            </a:r>
          </a:p>
        </p:txBody>
      </p:sp>
      <p:sp>
        <p:nvSpPr>
          <p:cNvPr id="3" name="Content Placeholder 2"/>
          <p:cNvSpPr>
            <a:spLocks noGrp="1"/>
          </p:cNvSpPr>
          <p:nvPr>
            <p:ph idx="1"/>
          </p:nvPr>
        </p:nvSpPr>
        <p:spPr>
          <a:xfrm>
            <a:off x="720725" y="3382915"/>
            <a:ext cx="7543800" cy="727909"/>
          </a:xfrm>
        </p:spPr>
        <p:txBody>
          <a:bodyPr/>
          <a:lstStyle/>
          <a:p>
            <a:r>
              <a:rPr lang="fi-FI" dirty="0"/>
              <a:t>Keskustelun ja ajattelun pohjaksi riittävän tarkka ajatusmalli</a:t>
            </a:r>
          </a:p>
          <a:p>
            <a:r>
              <a:rPr lang="fi-FI" dirty="0"/>
              <a:t>Globaali – </a:t>
            </a:r>
            <a:r>
              <a:rPr lang="fi-FI" dirty="0" err="1"/>
              <a:t>semi-lokaali</a:t>
            </a:r>
            <a:r>
              <a:rPr lang="fi-FI" dirty="0"/>
              <a:t> tai lokaali vaikutus?</a:t>
            </a:r>
          </a:p>
        </p:txBody>
      </p:sp>
      <p:sp>
        <p:nvSpPr>
          <p:cNvPr id="4" name="Slide Number Placeholder 3"/>
          <p:cNvSpPr>
            <a:spLocks noGrp="1"/>
          </p:cNvSpPr>
          <p:nvPr>
            <p:ph type="sldNum" sz="quarter" idx="10"/>
          </p:nvPr>
        </p:nvSpPr>
        <p:spPr/>
        <p:txBody>
          <a:bodyPr/>
          <a:lstStyle/>
          <a:p>
            <a:pPr>
              <a:defRPr/>
            </a:pPr>
            <a:fld id="{FBED93D5-5057-43E2-A8A3-6D9025FE269E}" type="slidenum">
              <a:rPr lang="en-US" smtClean="0"/>
              <a:pPr>
                <a:defRPr/>
              </a:pPr>
              <a:t>3</a:t>
            </a:fld>
            <a:endParaRPr lang="en-US" dirty="0"/>
          </a:p>
        </p:txBody>
      </p:sp>
      <p:sp>
        <p:nvSpPr>
          <p:cNvPr id="5" name="Date Placeholder 4"/>
          <p:cNvSpPr>
            <a:spLocks noGrp="1"/>
          </p:cNvSpPr>
          <p:nvPr>
            <p:ph type="dt" sz="half" idx="11"/>
          </p:nvPr>
        </p:nvSpPr>
        <p:spPr/>
        <p:txBody>
          <a:bodyPr/>
          <a:lstStyle/>
          <a:p>
            <a:pPr>
              <a:defRPr/>
            </a:pPr>
            <a:fld id="{153A408C-A16B-472B-A441-76BBDE9CA92D}" type="datetime1">
              <a:rPr lang="fi-FI" smtClean="0"/>
              <a:pPr>
                <a:defRPr/>
              </a:pPr>
              <a:t>20.11.2019</a:t>
            </a:fld>
            <a:endParaRPr lang="en-US" dirty="0"/>
          </a:p>
        </p:txBody>
      </p:sp>
      <p:sp>
        <p:nvSpPr>
          <p:cNvPr id="6" name="Rounded Rectangle 5"/>
          <p:cNvSpPr/>
          <p:nvPr/>
        </p:nvSpPr>
        <p:spPr>
          <a:xfrm>
            <a:off x="156004" y="1550503"/>
            <a:ext cx="1335820" cy="108137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Calibri" panose="020F0502020204030204" pitchFamily="34" charset="0"/>
              </a:rPr>
              <a:t>Kuormituksen seurausten vakavuus</a:t>
            </a:r>
          </a:p>
        </p:txBody>
      </p:sp>
      <p:sp>
        <p:nvSpPr>
          <p:cNvPr id="7" name="TextBox 6"/>
          <p:cNvSpPr txBox="1"/>
          <p:nvPr/>
        </p:nvSpPr>
        <p:spPr>
          <a:xfrm>
            <a:off x="1574358" y="1885780"/>
            <a:ext cx="326004" cy="369332"/>
          </a:xfrm>
          <a:prstGeom prst="rect">
            <a:avLst/>
          </a:prstGeom>
          <a:noFill/>
        </p:spPr>
        <p:txBody>
          <a:bodyPr wrap="square" rtlCol="0">
            <a:spAutoFit/>
          </a:bodyPr>
          <a:lstStyle/>
          <a:p>
            <a:r>
              <a:rPr lang="fi-FI" dirty="0"/>
              <a:t>=</a:t>
            </a:r>
          </a:p>
        </p:txBody>
      </p:sp>
      <p:sp>
        <p:nvSpPr>
          <p:cNvPr id="9" name="Rounded Rectangle 8"/>
          <p:cNvSpPr/>
          <p:nvPr/>
        </p:nvSpPr>
        <p:spPr>
          <a:xfrm>
            <a:off x="1900362" y="1580568"/>
            <a:ext cx="1375576" cy="102124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Calibri" panose="020F0502020204030204" pitchFamily="34" charset="0"/>
              </a:rPr>
              <a:t>Eläintiheys/ha</a:t>
            </a:r>
          </a:p>
        </p:txBody>
      </p:sp>
      <p:sp>
        <p:nvSpPr>
          <p:cNvPr id="12" name="TextBox 11"/>
          <p:cNvSpPr txBox="1"/>
          <p:nvPr/>
        </p:nvSpPr>
        <p:spPr>
          <a:xfrm>
            <a:off x="3338224" y="1917584"/>
            <a:ext cx="279621" cy="369332"/>
          </a:xfrm>
          <a:prstGeom prst="rect">
            <a:avLst/>
          </a:prstGeom>
          <a:noFill/>
        </p:spPr>
        <p:txBody>
          <a:bodyPr wrap="square" rtlCol="0">
            <a:spAutoFit/>
          </a:bodyPr>
          <a:lstStyle/>
          <a:p>
            <a:r>
              <a:rPr lang="fi-FI" dirty="0"/>
              <a:t>X</a:t>
            </a:r>
          </a:p>
        </p:txBody>
      </p:sp>
      <p:sp>
        <p:nvSpPr>
          <p:cNvPr id="13" name="Rounded Rectangle 12"/>
          <p:cNvSpPr/>
          <p:nvPr/>
        </p:nvSpPr>
        <p:spPr>
          <a:xfrm>
            <a:off x="3738439" y="1584998"/>
            <a:ext cx="1502796" cy="102124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Calibri" panose="020F0502020204030204" pitchFamily="34" charset="0"/>
              </a:rPr>
              <a:t>Eläintuotannon maa-alan osuus koko maa-alasta</a:t>
            </a:r>
          </a:p>
        </p:txBody>
      </p:sp>
      <p:sp>
        <p:nvSpPr>
          <p:cNvPr id="14" name="Rounded Rectangle 13"/>
          <p:cNvSpPr/>
          <p:nvPr/>
        </p:nvSpPr>
        <p:spPr>
          <a:xfrm>
            <a:off x="5700714" y="1566032"/>
            <a:ext cx="1256677" cy="102124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Calibri" panose="020F0502020204030204" pitchFamily="34" charset="0"/>
              </a:rPr>
              <a:t>Tuotannon ympäristö-tehokkuus</a:t>
            </a:r>
          </a:p>
        </p:txBody>
      </p:sp>
      <p:sp>
        <p:nvSpPr>
          <p:cNvPr id="15" name="TextBox 14"/>
          <p:cNvSpPr txBox="1"/>
          <p:nvPr/>
        </p:nvSpPr>
        <p:spPr>
          <a:xfrm>
            <a:off x="7048833" y="1885780"/>
            <a:ext cx="279621" cy="369332"/>
          </a:xfrm>
          <a:prstGeom prst="rect">
            <a:avLst/>
          </a:prstGeom>
          <a:noFill/>
        </p:spPr>
        <p:txBody>
          <a:bodyPr wrap="square" rtlCol="0">
            <a:spAutoFit/>
          </a:bodyPr>
          <a:lstStyle/>
          <a:p>
            <a:r>
              <a:rPr lang="fi-FI" dirty="0"/>
              <a:t>X</a:t>
            </a:r>
          </a:p>
        </p:txBody>
      </p:sp>
      <p:sp>
        <p:nvSpPr>
          <p:cNvPr id="16" name="TextBox 15"/>
          <p:cNvSpPr txBox="1"/>
          <p:nvPr/>
        </p:nvSpPr>
        <p:spPr>
          <a:xfrm>
            <a:off x="5329654" y="1910955"/>
            <a:ext cx="279621" cy="369332"/>
          </a:xfrm>
          <a:prstGeom prst="rect">
            <a:avLst/>
          </a:prstGeom>
          <a:noFill/>
        </p:spPr>
        <p:txBody>
          <a:bodyPr wrap="square" rtlCol="0">
            <a:spAutoFit/>
          </a:bodyPr>
          <a:lstStyle/>
          <a:p>
            <a:r>
              <a:rPr lang="fi-FI" dirty="0"/>
              <a:t>X</a:t>
            </a:r>
          </a:p>
        </p:txBody>
      </p:sp>
      <p:sp>
        <p:nvSpPr>
          <p:cNvPr id="17" name="Rounded Rectangle 16"/>
          <p:cNvSpPr/>
          <p:nvPr/>
        </p:nvSpPr>
        <p:spPr>
          <a:xfrm>
            <a:off x="7415918" y="1595638"/>
            <a:ext cx="1306663" cy="1021247"/>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latin typeface="Calibri" panose="020F0502020204030204" pitchFamily="34" charset="0"/>
              </a:rPr>
              <a:t>Ympäristön herkkyys</a:t>
            </a:r>
          </a:p>
        </p:txBody>
      </p:sp>
    </p:spTree>
    <p:extLst>
      <p:ext uri="{BB962C8B-B14F-4D97-AF65-F5344CB8AC3E}">
        <p14:creationId xmlns:p14="http://schemas.microsoft.com/office/powerpoint/2010/main" val="3133895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219075"/>
            <a:ext cx="8334375" cy="561975"/>
          </a:xfrm>
        </p:spPr>
        <p:txBody>
          <a:bodyPr/>
          <a:lstStyle/>
          <a:p>
            <a:r>
              <a:rPr lang="fi-FI" dirty="0"/>
              <a:t>Avain ravinnekierron ja kuormituksen kokonaisuuteen:</a:t>
            </a:r>
          </a:p>
        </p:txBody>
      </p:sp>
      <p:sp>
        <p:nvSpPr>
          <p:cNvPr id="3" name="Slide Number Placeholder 2"/>
          <p:cNvSpPr>
            <a:spLocks noGrp="1"/>
          </p:cNvSpPr>
          <p:nvPr>
            <p:ph type="sldNum" sz="quarter" idx="10"/>
          </p:nvPr>
        </p:nvSpPr>
        <p:spPr/>
        <p:txBody>
          <a:bodyPr/>
          <a:lstStyle/>
          <a:p>
            <a:pPr>
              <a:defRPr/>
            </a:pPr>
            <a:fld id="{9232B0E0-CBCE-40ED-9C59-F8F92DE4AC55}" type="slidenum">
              <a:rPr lang="en-US" smtClean="0"/>
              <a:pPr>
                <a:defRPr/>
              </a:pPr>
              <a:t>4</a:t>
            </a:fld>
            <a:endParaRPr lang="en-US" dirty="0"/>
          </a:p>
        </p:txBody>
      </p:sp>
      <p:sp>
        <p:nvSpPr>
          <p:cNvPr id="4" name="Date Placeholder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73391447"/>
              </p:ext>
            </p:extLst>
          </p:nvPr>
        </p:nvGraphicFramePr>
        <p:xfrm>
          <a:off x="477838" y="823121"/>
          <a:ext cx="8004176" cy="2429056"/>
        </p:xfrm>
        <a:graphic>
          <a:graphicData uri="http://schemas.openxmlformats.org/drawingml/2006/table">
            <a:tbl>
              <a:tblPr firstRow="1" bandRow="1">
                <a:tableStyleId>{5C22544A-7EE6-4342-B048-85BDC9FD1C3A}</a:tableStyleId>
              </a:tblPr>
              <a:tblGrid>
                <a:gridCol w="1536701">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1381125">
                  <a:extLst>
                    <a:ext uri="{9D8B030D-6E8A-4147-A177-3AD203B41FA5}">
                      <a16:colId xmlns:a16="http://schemas.microsoft.com/office/drawing/2014/main" val="20002"/>
                    </a:ext>
                  </a:extLst>
                </a:gridCol>
                <a:gridCol w="3971925">
                  <a:extLst>
                    <a:ext uri="{9D8B030D-6E8A-4147-A177-3AD203B41FA5}">
                      <a16:colId xmlns:a16="http://schemas.microsoft.com/office/drawing/2014/main" val="20003"/>
                    </a:ext>
                  </a:extLst>
                </a:gridCol>
              </a:tblGrid>
              <a:tr h="386896">
                <a:tc>
                  <a:txBody>
                    <a:bodyPr/>
                    <a:lstStyle/>
                    <a:p>
                      <a:r>
                        <a:rPr lang="fi-FI" sz="1400" dirty="0">
                          <a:latin typeface="Calibri" panose="020F0502020204030204" pitchFamily="34" charset="0"/>
                        </a:rPr>
                        <a:t>Maa/alue</a:t>
                      </a:r>
                    </a:p>
                  </a:txBody>
                  <a:tcPr/>
                </a:tc>
                <a:tc>
                  <a:txBody>
                    <a:bodyPr/>
                    <a:lstStyle/>
                    <a:p>
                      <a:r>
                        <a:rPr lang="fi-FI" sz="1400" dirty="0">
                          <a:latin typeface="Calibri" panose="020F0502020204030204" pitchFamily="34" charset="0"/>
                        </a:rPr>
                        <a:t>Nautaa/ha</a:t>
                      </a:r>
                    </a:p>
                  </a:txBody>
                  <a:tcPr/>
                </a:tc>
                <a:tc>
                  <a:txBody>
                    <a:bodyPr/>
                    <a:lstStyle/>
                    <a:p>
                      <a:r>
                        <a:rPr lang="fi-FI" sz="1400" dirty="0">
                          <a:latin typeface="Calibri" panose="020F0502020204030204" pitchFamily="34" charset="0"/>
                        </a:rPr>
                        <a:t>Maatalousmaan osuus, %</a:t>
                      </a:r>
                    </a:p>
                  </a:txBody>
                  <a:tcPr/>
                </a:tc>
                <a:tc>
                  <a:txBody>
                    <a:bodyPr/>
                    <a:lstStyle/>
                    <a:p>
                      <a:r>
                        <a:rPr lang="fi-FI" sz="1400" dirty="0">
                          <a:latin typeface="Calibri" panose="020F0502020204030204" pitchFamily="34" charset="0"/>
                        </a:rPr>
                        <a:t>Viite</a:t>
                      </a:r>
                    </a:p>
                  </a:txBody>
                  <a:tcPr/>
                </a:tc>
                <a:extLst>
                  <a:ext uri="{0D108BD9-81ED-4DB2-BD59-A6C34878D82A}">
                    <a16:rowId xmlns:a16="http://schemas.microsoft.com/office/drawing/2014/main" val="10000"/>
                  </a:ext>
                </a:extLst>
              </a:tr>
              <a:tr h="297019">
                <a:tc>
                  <a:txBody>
                    <a:bodyPr/>
                    <a:lstStyle/>
                    <a:p>
                      <a:r>
                        <a:rPr lang="fi-FI" sz="1400" dirty="0">
                          <a:solidFill>
                            <a:schemeClr val="tx1"/>
                          </a:solidFill>
                          <a:latin typeface="Calibri" panose="020F0502020204030204" pitchFamily="34" charset="0"/>
                        </a:rPr>
                        <a:t>Suomi</a:t>
                      </a:r>
                    </a:p>
                  </a:txBody>
                  <a:tcPr/>
                </a:tc>
                <a:tc>
                  <a:txBody>
                    <a:bodyPr/>
                    <a:lstStyle/>
                    <a:p>
                      <a:pPr algn="ctr"/>
                      <a:r>
                        <a:rPr lang="fi-FI" sz="1400" dirty="0">
                          <a:solidFill>
                            <a:schemeClr val="tx1"/>
                          </a:solidFill>
                          <a:latin typeface="Calibri" panose="020F0502020204030204" pitchFamily="34" charset="0"/>
                        </a:rPr>
                        <a:t>0,6</a:t>
                      </a:r>
                    </a:p>
                  </a:txBody>
                  <a:tcPr/>
                </a:tc>
                <a:tc>
                  <a:txBody>
                    <a:bodyPr/>
                    <a:lstStyle/>
                    <a:p>
                      <a:pPr algn="ctr"/>
                      <a:r>
                        <a:rPr lang="fi-FI" sz="1400" dirty="0">
                          <a:solidFill>
                            <a:schemeClr val="tx1"/>
                          </a:solidFill>
                          <a:latin typeface="Calibri" panose="020F0502020204030204" pitchFamily="34" charset="0"/>
                        </a:rPr>
                        <a:t>8</a:t>
                      </a:r>
                    </a:p>
                  </a:txBody>
                  <a:tcPr/>
                </a:tc>
                <a:tc>
                  <a:txBody>
                    <a:bodyPr/>
                    <a:lstStyle/>
                    <a:p>
                      <a:r>
                        <a:rPr lang="fi-FI" sz="1400" dirty="0">
                          <a:solidFill>
                            <a:schemeClr val="tx1"/>
                          </a:solidFill>
                          <a:latin typeface="Calibri" panose="020F0502020204030204" pitchFamily="34" charset="0"/>
                        </a:rPr>
                        <a:t>Virkajärvi &amp; Järvenranta 2015, Dillon et al. 2018</a:t>
                      </a:r>
                    </a:p>
                  </a:txBody>
                  <a:tcPr/>
                </a:tc>
                <a:extLst>
                  <a:ext uri="{0D108BD9-81ED-4DB2-BD59-A6C34878D82A}">
                    <a16:rowId xmlns:a16="http://schemas.microsoft.com/office/drawing/2014/main" val="10001"/>
                  </a:ext>
                </a:extLst>
              </a:tr>
              <a:tr h="258919">
                <a:tc>
                  <a:txBody>
                    <a:bodyPr/>
                    <a:lstStyle/>
                    <a:p>
                      <a:r>
                        <a:rPr lang="fi-FI" sz="1400" dirty="0">
                          <a:solidFill>
                            <a:schemeClr val="tx1"/>
                          </a:solidFill>
                          <a:latin typeface="Calibri" panose="020F0502020204030204" pitchFamily="34" charset="0"/>
                        </a:rPr>
                        <a:t>Hollanti</a:t>
                      </a:r>
                    </a:p>
                  </a:txBody>
                  <a:tcPr/>
                </a:tc>
                <a:tc>
                  <a:txBody>
                    <a:bodyPr/>
                    <a:lstStyle/>
                    <a:p>
                      <a:pPr algn="ctr"/>
                      <a:r>
                        <a:rPr lang="fi-FI" sz="1400" dirty="0">
                          <a:solidFill>
                            <a:schemeClr val="tx1"/>
                          </a:solidFill>
                          <a:latin typeface="Calibri" panose="020F0502020204030204" pitchFamily="34" charset="0"/>
                        </a:rPr>
                        <a:t>1,2</a:t>
                      </a:r>
                    </a:p>
                  </a:txBody>
                  <a:tcPr/>
                </a:tc>
                <a:tc>
                  <a:txBody>
                    <a:bodyPr/>
                    <a:lstStyle/>
                    <a:p>
                      <a:pPr algn="ctr"/>
                      <a:r>
                        <a:rPr lang="fi-FI" sz="1400" dirty="0">
                          <a:solidFill>
                            <a:schemeClr val="tx1"/>
                          </a:solidFill>
                          <a:latin typeface="Calibri" panose="020F0502020204030204" pitchFamily="34" charset="0"/>
                        </a:rPr>
                        <a:t>57</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400" dirty="0">
                          <a:solidFill>
                            <a:schemeClr val="tx1"/>
                          </a:solidFill>
                          <a:latin typeface="Calibri" panose="020F0502020204030204" pitchFamily="34" charset="0"/>
                        </a:rPr>
                        <a:t>Van </a:t>
                      </a:r>
                      <a:r>
                        <a:rPr lang="fi-FI" sz="1400" dirty="0" err="1">
                          <a:solidFill>
                            <a:schemeClr val="tx1"/>
                          </a:solidFill>
                          <a:latin typeface="Calibri" panose="020F0502020204030204" pitchFamily="34" charset="0"/>
                        </a:rPr>
                        <a:t>Dikj</a:t>
                      </a:r>
                      <a:r>
                        <a:rPr lang="fi-FI" sz="1400" dirty="0">
                          <a:solidFill>
                            <a:schemeClr val="tx1"/>
                          </a:solidFill>
                          <a:latin typeface="Calibri" panose="020F0502020204030204" pitchFamily="34" charset="0"/>
                        </a:rPr>
                        <a:t> 2015, Dillon et al. 2018</a:t>
                      </a:r>
                    </a:p>
                  </a:txBody>
                  <a:tcPr/>
                </a:tc>
                <a:extLst>
                  <a:ext uri="{0D108BD9-81ED-4DB2-BD59-A6C34878D82A}">
                    <a16:rowId xmlns:a16="http://schemas.microsoft.com/office/drawing/2014/main" val="10002"/>
                  </a:ext>
                </a:extLst>
              </a:tr>
              <a:tr h="277969">
                <a:tc>
                  <a:txBody>
                    <a:bodyPr/>
                    <a:lstStyle/>
                    <a:p>
                      <a:r>
                        <a:rPr lang="fi-FI" sz="1400" dirty="0">
                          <a:solidFill>
                            <a:schemeClr val="tx1"/>
                          </a:solidFill>
                          <a:latin typeface="Calibri" panose="020F0502020204030204" pitchFamily="34" charset="0"/>
                        </a:rPr>
                        <a:t>Ranska</a:t>
                      </a:r>
                    </a:p>
                  </a:txBody>
                  <a:tcPr/>
                </a:tc>
                <a:tc>
                  <a:txBody>
                    <a:bodyPr/>
                    <a:lstStyle/>
                    <a:p>
                      <a:pPr algn="ctr"/>
                      <a:r>
                        <a:rPr lang="fi-FI" sz="1400" dirty="0">
                          <a:solidFill>
                            <a:schemeClr val="tx1"/>
                          </a:solidFill>
                          <a:latin typeface="Calibri" panose="020F0502020204030204" pitchFamily="34" charset="0"/>
                        </a:rPr>
                        <a:t>0,9-1,9</a:t>
                      </a:r>
                    </a:p>
                  </a:txBody>
                  <a:tcPr/>
                </a:tc>
                <a:tc>
                  <a:txBody>
                    <a:bodyPr/>
                    <a:lstStyle/>
                    <a:p>
                      <a:pPr algn="ctr"/>
                      <a:r>
                        <a:rPr lang="fi-FI" sz="1400" dirty="0">
                          <a:solidFill>
                            <a:schemeClr val="tx1"/>
                          </a:solidFill>
                          <a:latin typeface="Calibri" panose="020F0502020204030204" pitchFamily="34" charset="0"/>
                        </a:rPr>
                        <a:t>54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400" dirty="0" err="1">
                          <a:solidFill>
                            <a:schemeClr val="tx1"/>
                          </a:solidFill>
                          <a:latin typeface="Calibri" panose="020F0502020204030204" pitchFamily="34" charset="0"/>
                        </a:rPr>
                        <a:t>Brocard</a:t>
                      </a:r>
                      <a:r>
                        <a:rPr lang="fi-FI" sz="1400" dirty="0">
                          <a:solidFill>
                            <a:schemeClr val="tx1"/>
                          </a:solidFill>
                          <a:latin typeface="Calibri" panose="020F0502020204030204" pitchFamily="34" charset="0"/>
                        </a:rPr>
                        <a:t> et </a:t>
                      </a:r>
                      <a:r>
                        <a:rPr lang="fi-FI" sz="1400" dirty="0" err="1">
                          <a:solidFill>
                            <a:schemeClr val="tx1"/>
                          </a:solidFill>
                          <a:latin typeface="Calibri" panose="020F0502020204030204" pitchFamily="34" charset="0"/>
                        </a:rPr>
                        <a:t>al</a:t>
                      </a:r>
                      <a:r>
                        <a:rPr lang="fi-FI" sz="1400" dirty="0">
                          <a:solidFill>
                            <a:schemeClr val="tx1"/>
                          </a:solidFill>
                          <a:latin typeface="Calibri" panose="020F0502020204030204" pitchFamily="34" charset="0"/>
                        </a:rPr>
                        <a:t> 2015, Dillon et al. 2018</a:t>
                      </a:r>
                    </a:p>
                  </a:txBody>
                  <a:tcPr/>
                </a:tc>
                <a:extLst>
                  <a:ext uri="{0D108BD9-81ED-4DB2-BD59-A6C34878D82A}">
                    <a16:rowId xmlns:a16="http://schemas.microsoft.com/office/drawing/2014/main" val="10003"/>
                  </a:ext>
                </a:extLst>
              </a:tr>
              <a:tr h="277969">
                <a:tc>
                  <a:txBody>
                    <a:bodyPr/>
                    <a:lstStyle/>
                    <a:p>
                      <a:r>
                        <a:rPr lang="fi-FI" sz="1400" dirty="0">
                          <a:solidFill>
                            <a:schemeClr val="tx1"/>
                          </a:solidFill>
                          <a:latin typeface="Calibri" panose="020F0502020204030204" pitchFamily="34" charset="0"/>
                        </a:rPr>
                        <a:t>Irlanti</a:t>
                      </a:r>
                    </a:p>
                  </a:txBody>
                  <a:tcPr/>
                </a:tc>
                <a:tc>
                  <a:txBody>
                    <a:bodyPr/>
                    <a:lstStyle/>
                    <a:p>
                      <a:pPr algn="ctr"/>
                      <a:r>
                        <a:rPr lang="fi-FI" sz="1400" dirty="0">
                          <a:solidFill>
                            <a:schemeClr val="tx1"/>
                          </a:solidFill>
                          <a:latin typeface="Calibri" panose="020F0502020204030204" pitchFamily="34" charset="0"/>
                        </a:rPr>
                        <a:t>2,0</a:t>
                      </a:r>
                    </a:p>
                  </a:txBody>
                  <a:tcPr/>
                </a:tc>
                <a:tc>
                  <a:txBody>
                    <a:bodyPr/>
                    <a:lstStyle/>
                    <a:p>
                      <a:pPr algn="ctr"/>
                      <a:r>
                        <a:rPr lang="fi-FI" sz="1400" dirty="0">
                          <a:solidFill>
                            <a:schemeClr val="tx1"/>
                          </a:solidFill>
                          <a:latin typeface="Calibri" panose="020F0502020204030204" pitchFamily="34" charset="0"/>
                        </a:rPr>
                        <a:t>72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400" dirty="0">
                          <a:solidFill>
                            <a:schemeClr val="tx1"/>
                          </a:solidFill>
                          <a:latin typeface="Calibri" panose="020F0502020204030204" pitchFamily="34" charset="0"/>
                        </a:rPr>
                        <a:t>O’ Donovan et </a:t>
                      </a:r>
                      <a:r>
                        <a:rPr lang="fi-FI" sz="1400" dirty="0" err="1">
                          <a:solidFill>
                            <a:schemeClr val="tx1"/>
                          </a:solidFill>
                          <a:latin typeface="Calibri" panose="020F0502020204030204" pitchFamily="34" charset="0"/>
                        </a:rPr>
                        <a:t>al</a:t>
                      </a:r>
                      <a:r>
                        <a:rPr lang="fi-FI" sz="1400" dirty="0">
                          <a:solidFill>
                            <a:schemeClr val="tx1"/>
                          </a:solidFill>
                          <a:latin typeface="Calibri" panose="020F0502020204030204" pitchFamily="34" charset="0"/>
                        </a:rPr>
                        <a:t> 2018, Dillon et al. 2018</a:t>
                      </a:r>
                    </a:p>
                  </a:txBody>
                  <a:tcPr/>
                </a:tc>
                <a:extLst>
                  <a:ext uri="{0D108BD9-81ED-4DB2-BD59-A6C34878D82A}">
                    <a16:rowId xmlns:a16="http://schemas.microsoft.com/office/drawing/2014/main" val="10004"/>
                  </a:ext>
                </a:extLst>
              </a:tr>
              <a:tr h="297019">
                <a:tc>
                  <a:txBody>
                    <a:bodyPr/>
                    <a:lstStyle/>
                    <a:p>
                      <a:r>
                        <a:rPr lang="fi-FI" sz="1400" dirty="0">
                          <a:solidFill>
                            <a:schemeClr val="tx1"/>
                          </a:solidFill>
                          <a:latin typeface="Calibri" panose="020F0502020204030204" pitchFamily="34" charset="0"/>
                        </a:rPr>
                        <a:t>Flanderi</a:t>
                      </a:r>
                    </a:p>
                  </a:txBody>
                  <a:tcPr/>
                </a:tc>
                <a:tc>
                  <a:txBody>
                    <a:bodyPr/>
                    <a:lstStyle/>
                    <a:p>
                      <a:pPr algn="ctr"/>
                      <a:r>
                        <a:rPr lang="fi-FI" sz="1400" dirty="0">
                          <a:solidFill>
                            <a:schemeClr val="tx1"/>
                          </a:solidFill>
                          <a:latin typeface="Calibri" panose="020F0502020204030204" pitchFamily="34" charset="0"/>
                        </a:rPr>
                        <a:t>2,4</a:t>
                      </a:r>
                    </a:p>
                  </a:txBody>
                  <a:tcPr/>
                </a:tc>
                <a:tc>
                  <a:txBody>
                    <a:bodyPr/>
                    <a:lstStyle/>
                    <a:p>
                      <a:pPr algn="ctr"/>
                      <a:r>
                        <a:rPr lang="fi-FI" sz="1400" dirty="0">
                          <a:solidFill>
                            <a:schemeClr val="tx1"/>
                          </a:solidFill>
                          <a:latin typeface="Calibri" panose="020F0502020204030204" pitchFamily="34" charset="0"/>
                        </a:rPr>
                        <a:t>-</a:t>
                      </a:r>
                    </a:p>
                  </a:txBody>
                  <a:tcPr/>
                </a:tc>
                <a:tc>
                  <a:txBody>
                    <a:bodyPr/>
                    <a:lstStyle/>
                    <a:p>
                      <a:r>
                        <a:rPr lang="fi-FI" sz="1400" dirty="0">
                          <a:solidFill>
                            <a:schemeClr val="tx1"/>
                          </a:solidFill>
                          <a:latin typeface="Calibri" panose="020F0502020204030204" pitchFamily="34" charset="0"/>
                        </a:rPr>
                        <a:t>Van den </a:t>
                      </a:r>
                      <a:r>
                        <a:rPr lang="fi-FI" sz="1400" dirty="0" err="1">
                          <a:solidFill>
                            <a:schemeClr val="tx1"/>
                          </a:solidFill>
                          <a:latin typeface="Calibri" panose="020F0502020204030204" pitchFamily="34" charset="0"/>
                        </a:rPr>
                        <a:t>Pol-Van</a:t>
                      </a:r>
                      <a:r>
                        <a:rPr lang="fi-FI" sz="1400" dirty="0">
                          <a:solidFill>
                            <a:schemeClr val="tx1"/>
                          </a:solidFill>
                          <a:latin typeface="Calibri" panose="020F0502020204030204" pitchFamily="34" charset="0"/>
                        </a:rPr>
                        <a:t> </a:t>
                      </a:r>
                      <a:r>
                        <a:rPr lang="fi-FI" sz="1400" dirty="0" err="1">
                          <a:solidFill>
                            <a:schemeClr val="tx1"/>
                          </a:solidFill>
                          <a:latin typeface="Calibri" panose="020F0502020204030204" pitchFamily="34" charset="0"/>
                        </a:rPr>
                        <a:t>Dasselaar</a:t>
                      </a:r>
                      <a:r>
                        <a:rPr lang="fi-FI" sz="1400" dirty="0">
                          <a:solidFill>
                            <a:schemeClr val="tx1"/>
                          </a:solidFill>
                          <a:latin typeface="Calibri" panose="020F0502020204030204" pitchFamily="34" charset="0"/>
                        </a:rPr>
                        <a:t> et </a:t>
                      </a:r>
                      <a:r>
                        <a:rPr lang="fi-FI" sz="1400" dirty="0" err="1">
                          <a:solidFill>
                            <a:schemeClr val="tx1"/>
                          </a:solidFill>
                          <a:latin typeface="Calibri" panose="020F0502020204030204" pitchFamily="34" charset="0"/>
                        </a:rPr>
                        <a:t>al</a:t>
                      </a:r>
                      <a:r>
                        <a:rPr lang="fi-FI" sz="1400" dirty="0">
                          <a:solidFill>
                            <a:schemeClr val="tx1"/>
                          </a:solidFill>
                          <a:latin typeface="Calibri" panose="020F0502020204030204" pitchFamily="34" charset="0"/>
                        </a:rPr>
                        <a:t> 2015</a:t>
                      </a:r>
                    </a:p>
                  </a:txBody>
                  <a:tcPr/>
                </a:tc>
                <a:extLst>
                  <a:ext uri="{0D108BD9-81ED-4DB2-BD59-A6C34878D82A}">
                    <a16:rowId xmlns:a16="http://schemas.microsoft.com/office/drawing/2014/main" val="10005"/>
                  </a:ext>
                </a:extLst>
              </a:tr>
              <a:tr h="386896">
                <a:tc>
                  <a:txBody>
                    <a:bodyPr/>
                    <a:lstStyle/>
                    <a:p>
                      <a:r>
                        <a:rPr lang="fi-FI" sz="1400" dirty="0">
                          <a:solidFill>
                            <a:schemeClr val="tx1"/>
                          </a:solidFill>
                          <a:latin typeface="Calibri" panose="020F0502020204030204" pitchFamily="34" charset="0"/>
                        </a:rPr>
                        <a:t>Luoteis-</a:t>
                      </a:r>
                      <a:r>
                        <a:rPr lang="fi-FI" sz="1400" baseline="0" dirty="0">
                          <a:solidFill>
                            <a:schemeClr val="tx1"/>
                          </a:solidFill>
                          <a:latin typeface="Calibri" panose="020F0502020204030204" pitchFamily="34" charset="0"/>
                        </a:rPr>
                        <a:t> Portugali</a:t>
                      </a:r>
                      <a:endParaRPr lang="fi-FI" sz="1400" dirty="0">
                        <a:solidFill>
                          <a:schemeClr val="tx1"/>
                        </a:solidFill>
                        <a:latin typeface="Calibri" panose="020F0502020204030204" pitchFamily="34" charset="0"/>
                      </a:endParaRPr>
                    </a:p>
                  </a:txBody>
                  <a:tcPr/>
                </a:tc>
                <a:tc>
                  <a:txBody>
                    <a:bodyPr/>
                    <a:lstStyle/>
                    <a:p>
                      <a:pPr algn="ctr"/>
                      <a:r>
                        <a:rPr lang="fi-FI" sz="1400" dirty="0">
                          <a:solidFill>
                            <a:schemeClr val="tx1"/>
                          </a:solidFill>
                          <a:latin typeface="Calibri" panose="020F0502020204030204" pitchFamily="34" charset="0"/>
                        </a:rPr>
                        <a:t>4-7</a:t>
                      </a:r>
                    </a:p>
                  </a:txBody>
                  <a:tcPr/>
                </a:tc>
                <a:tc>
                  <a:txBody>
                    <a:bodyPr/>
                    <a:lstStyle/>
                    <a:p>
                      <a:pPr algn="ctr"/>
                      <a:r>
                        <a:rPr lang="fi-FI" sz="1400" dirty="0">
                          <a:solidFill>
                            <a:schemeClr val="tx1"/>
                          </a:solidFill>
                          <a:latin typeface="Calibri" panose="020F0502020204030204" pitchFamily="34" charset="0"/>
                        </a:rPr>
                        <a:t>-</a:t>
                      </a:r>
                    </a:p>
                  </a:txBody>
                  <a:tcPr/>
                </a:tc>
                <a:tc>
                  <a:txBody>
                    <a:bodyPr/>
                    <a:lstStyle/>
                    <a:p>
                      <a:r>
                        <a:rPr lang="fi-FI" sz="1400" dirty="0" err="1">
                          <a:solidFill>
                            <a:schemeClr val="tx1"/>
                          </a:solidFill>
                          <a:latin typeface="Calibri" panose="020F0502020204030204" pitchFamily="34" charset="0"/>
                        </a:rPr>
                        <a:t>Trindale</a:t>
                      </a:r>
                      <a:r>
                        <a:rPr lang="fi-FI" sz="1400" dirty="0">
                          <a:solidFill>
                            <a:schemeClr val="tx1"/>
                          </a:solidFill>
                          <a:latin typeface="Calibri" panose="020F0502020204030204" pitchFamily="34" charset="0"/>
                        </a:rPr>
                        <a:t> et </a:t>
                      </a:r>
                      <a:r>
                        <a:rPr lang="fi-FI" sz="1400" dirty="0" err="1">
                          <a:solidFill>
                            <a:schemeClr val="tx1"/>
                          </a:solidFill>
                          <a:latin typeface="Calibri" panose="020F0502020204030204" pitchFamily="34" charset="0"/>
                        </a:rPr>
                        <a:t>al</a:t>
                      </a:r>
                      <a:r>
                        <a:rPr lang="fi-FI" sz="1400" dirty="0">
                          <a:solidFill>
                            <a:schemeClr val="tx1"/>
                          </a:solidFill>
                          <a:latin typeface="Calibri" panose="020F0502020204030204" pitchFamily="34" charset="0"/>
                        </a:rPr>
                        <a:t> 2015</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477838" y="3490694"/>
            <a:ext cx="7380287" cy="923330"/>
          </a:xfrm>
          <a:prstGeom prst="rect">
            <a:avLst/>
          </a:prstGeom>
          <a:solidFill>
            <a:srgbClr val="FFFF99"/>
          </a:solidFill>
          <a:ln>
            <a:solidFill>
              <a:schemeClr val="tx1">
                <a:lumMod val="50000"/>
              </a:schemeClr>
            </a:solidFill>
          </a:ln>
        </p:spPr>
        <p:txBody>
          <a:bodyPr wrap="square" rtlCol="0">
            <a:spAutoFit/>
          </a:bodyPr>
          <a:lstStyle/>
          <a:p>
            <a:r>
              <a:rPr lang="fi-FI" dirty="0">
                <a:latin typeface="Calibri" panose="020F0502020204030204" pitchFamily="34" charset="0"/>
              </a:rPr>
              <a:t>Jos eläinmäärä on korkea, nurmen edulliset vaikutukset katoavat</a:t>
            </a:r>
          </a:p>
          <a:p>
            <a:r>
              <a:rPr lang="fi-FI" dirty="0">
                <a:latin typeface="Calibri" panose="020F0502020204030204" pitchFamily="34" charset="0"/>
              </a:rPr>
              <a:t>Jos pellon osuus on suuri, vaikutukset korostuvat </a:t>
            </a:r>
          </a:p>
          <a:p>
            <a:r>
              <a:rPr lang="fi-FI" dirty="0">
                <a:latin typeface="Calibri" panose="020F0502020204030204" pitchFamily="34" charset="0"/>
              </a:rPr>
              <a:t>Siksi keskustelu eri Euroopan maissa on erilaista</a:t>
            </a:r>
          </a:p>
        </p:txBody>
      </p:sp>
    </p:spTree>
    <p:extLst>
      <p:ext uri="{BB962C8B-B14F-4D97-AF65-F5344CB8AC3E}">
        <p14:creationId xmlns:p14="http://schemas.microsoft.com/office/powerpoint/2010/main" val="257430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B6115A9-7AC5-4585-AFCB-EB2CF4D9F70A}"/>
              </a:ext>
            </a:extLst>
          </p:cNvPr>
          <p:cNvPicPr>
            <a:picLocks noGrp="1" noChangeAspect="1"/>
          </p:cNvPicPr>
          <p:nvPr>
            <p:ph idx="1"/>
          </p:nvPr>
        </p:nvPicPr>
        <p:blipFill rotWithShape="1">
          <a:blip r:embed="rId3"/>
          <a:srcRect l="28295" t="28288" r="29908" b="13690"/>
          <a:stretch/>
        </p:blipFill>
        <p:spPr>
          <a:xfrm>
            <a:off x="1657349" y="543133"/>
            <a:ext cx="6276975" cy="4476542"/>
          </a:xfrm>
          <a:prstGeom prst="rect">
            <a:avLst/>
          </a:prstGeom>
        </p:spPr>
      </p:pic>
      <p:sp>
        <p:nvSpPr>
          <p:cNvPr id="4" name="Date Placeholder 3">
            <a:extLst>
              <a:ext uri="{FF2B5EF4-FFF2-40B4-BE49-F238E27FC236}">
                <a16:creationId xmlns:a16="http://schemas.microsoft.com/office/drawing/2014/main" id="{3D0E9385-A5E1-4795-8D7A-E62A07BF312D}"/>
              </a:ext>
            </a:extLst>
          </p:cNvPr>
          <p:cNvSpPr>
            <a:spLocks noGrp="1"/>
          </p:cNvSpPr>
          <p:nvPr>
            <p:ph type="dt" sz="half" idx="10"/>
          </p:nvPr>
        </p:nvSpPr>
        <p:spPr>
          <a:xfrm>
            <a:off x="823914" y="4814887"/>
            <a:ext cx="909636" cy="204788"/>
          </a:xfrm>
        </p:spPr>
        <p:txBody>
          <a:bodyPr/>
          <a:lstStyle/>
          <a:p>
            <a:pPr>
              <a:defRPr/>
            </a:pPr>
            <a:fld id="{5B5FE642-5446-CD47-924B-04599B5AB93A}" type="datetime1">
              <a:rPr lang="fi-FI" smtClean="0"/>
              <a:pPr>
                <a:defRPr/>
              </a:pPr>
              <a:t>20.11.2019</a:t>
            </a:fld>
            <a:endParaRPr lang="fi-FI" dirty="0"/>
          </a:p>
        </p:txBody>
      </p:sp>
      <p:sp>
        <p:nvSpPr>
          <p:cNvPr id="5" name="Slide Number Placeholder 4">
            <a:extLst>
              <a:ext uri="{FF2B5EF4-FFF2-40B4-BE49-F238E27FC236}">
                <a16:creationId xmlns:a16="http://schemas.microsoft.com/office/drawing/2014/main" id="{519E8250-8414-4BFF-9D99-C38C78EB4068}"/>
              </a:ext>
            </a:extLst>
          </p:cNvPr>
          <p:cNvSpPr>
            <a:spLocks noGrp="1"/>
          </p:cNvSpPr>
          <p:nvPr>
            <p:ph type="sldNum" sz="quarter" idx="4294967295"/>
          </p:nvPr>
        </p:nvSpPr>
        <p:spPr>
          <a:xfrm>
            <a:off x="8458200" y="4773540"/>
            <a:ext cx="457200" cy="145476"/>
          </a:xfrm>
          <a:prstGeom prst="rect">
            <a:avLst/>
          </a:prstGeom>
        </p:spPr>
        <p:txBody>
          <a:bodyPr/>
          <a:lstStyle/>
          <a:p>
            <a:pPr>
              <a:defRPr/>
            </a:pPr>
            <a:fld id="{3F3302DF-7E92-944F-AA13-61524813C2D6}" type="slidenum">
              <a:rPr lang="fi-FI" smtClean="0"/>
              <a:pPr>
                <a:defRPr/>
              </a:pPr>
              <a:t>5</a:t>
            </a:fld>
            <a:endParaRPr lang="fi-FI"/>
          </a:p>
        </p:txBody>
      </p:sp>
      <p:sp>
        <p:nvSpPr>
          <p:cNvPr id="6" name="Footer Placeholder 5">
            <a:extLst>
              <a:ext uri="{FF2B5EF4-FFF2-40B4-BE49-F238E27FC236}">
                <a16:creationId xmlns:a16="http://schemas.microsoft.com/office/drawing/2014/main" id="{73A3BA35-FA34-46A4-840B-3BF201C8956A}"/>
              </a:ext>
            </a:extLst>
          </p:cNvPr>
          <p:cNvSpPr>
            <a:spLocks noGrp="1"/>
          </p:cNvSpPr>
          <p:nvPr>
            <p:ph type="ftr" sz="quarter" idx="4294967295"/>
          </p:nvPr>
        </p:nvSpPr>
        <p:spPr>
          <a:xfrm>
            <a:off x="5670029" y="4677162"/>
            <a:ext cx="2950095" cy="342513"/>
          </a:xfrm>
          <a:prstGeom prst="rect">
            <a:avLst/>
          </a:prstGeom>
        </p:spPr>
        <p:txBody>
          <a:bodyPr/>
          <a:lstStyle/>
          <a:p>
            <a:pPr>
              <a:defRPr/>
            </a:pPr>
            <a:endParaRPr lang="fi-FI" dirty="0"/>
          </a:p>
        </p:txBody>
      </p:sp>
      <p:sp>
        <p:nvSpPr>
          <p:cNvPr id="2" name="Title 1">
            <a:extLst>
              <a:ext uri="{FF2B5EF4-FFF2-40B4-BE49-F238E27FC236}">
                <a16:creationId xmlns:a16="http://schemas.microsoft.com/office/drawing/2014/main" id="{D443B0EC-6D3B-4C41-A4CA-A28BC73C4BF5}"/>
              </a:ext>
            </a:extLst>
          </p:cNvPr>
          <p:cNvSpPr>
            <a:spLocks noGrp="1"/>
          </p:cNvSpPr>
          <p:nvPr>
            <p:ph type="title"/>
          </p:nvPr>
        </p:nvSpPr>
        <p:spPr>
          <a:xfrm>
            <a:off x="590896" y="141480"/>
            <a:ext cx="8029227" cy="753870"/>
          </a:xfrm>
        </p:spPr>
        <p:txBody>
          <a:bodyPr/>
          <a:lstStyle/>
          <a:p>
            <a:r>
              <a:rPr lang="en-US" sz="2000" dirty="0" err="1">
                <a:latin typeface="AvantGardGothEF-Bold"/>
              </a:rPr>
              <a:t>Kotieläimiä</a:t>
            </a:r>
            <a:r>
              <a:rPr lang="en-US" sz="2000" dirty="0">
                <a:latin typeface="AvantGardGothEF-Bold"/>
              </a:rPr>
              <a:t> </a:t>
            </a:r>
            <a:r>
              <a:rPr lang="en-US" sz="2000" dirty="0" err="1">
                <a:latin typeface="AvantGardGothEF-Bold"/>
              </a:rPr>
              <a:t>vai</a:t>
            </a:r>
            <a:r>
              <a:rPr lang="en-US" sz="2000" dirty="0">
                <a:latin typeface="AvantGardGothEF-Bold"/>
              </a:rPr>
              <a:t> </a:t>
            </a:r>
            <a:r>
              <a:rPr lang="en-US" sz="2000" dirty="0" err="1">
                <a:latin typeface="AvantGardGothEF-Bold"/>
              </a:rPr>
              <a:t>ei</a:t>
            </a:r>
            <a:r>
              <a:rPr lang="en-US" sz="2000" dirty="0">
                <a:latin typeface="AvantGardGothEF-Bold"/>
              </a:rPr>
              <a:t>? </a:t>
            </a:r>
            <a:r>
              <a:rPr lang="en-US" sz="2000" dirty="0" err="1">
                <a:latin typeface="AvantGardGothEF-Bold"/>
              </a:rPr>
              <a:t>Vaikutukset</a:t>
            </a:r>
            <a:r>
              <a:rPr lang="en-US" sz="2000" dirty="0">
                <a:latin typeface="AvantGardGothEF-Bold"/>
              </a:rPr>
              <a:t> </a:t>
            </a:r>
            <a:r>
              <a:rPr lang="en-US" sz="2000" dirty="0" err="1">
                <a:latin typeface="AvantGardGothEF-Bold"/>
              </a:rPr>
              <a:t>ruokajärjestelmään</a:t>
            </a:r>
            <a:br>
              <a:rPr lang="en-US" sz="2000" dirty="0">
                <a:latin typeface="AvantGardGothEF-Bold"/>
              </a:rPr>
            </a:br>
            <a:r>
              <a:rPr lang="fi-FI" sz="1400" dirty="0">
                <a:solidFill>
                  <a:schemeClr val="tx1"/>
                </a:solidFill>
              </a:rPr>
              <a:t>Karttunen, K. ym. 2019 </a:t>
            </a:r>
            <a:br>
              <a:rPr lang="fi-FI" sz="2000" dirty="0"/>
            </a:br>
            <a:endParaRPr lang="x-none" sz="2000" dirty="0">
              <a:latin typeface="AvantGardGothEF-Bold"/>
            </a:endParaRPr>
          </a:p>
        </p:txBody>
      </p:sp>
      <p:sp>
        <p:nvSpPr>
          <p:cNvPr id="3" name="Rectangle 2"/>
          <p:cNvSpPr/>
          <p:nvPr/>
        </p:nvSpPr>
        <p:spPr>
          <a:xfrm>
            <a:off x="159544" y="1180443"/>
            <a:ext cx="2286000" cy="338554"/>
          </a:xfrm>
          <a:prstGeom prst="rect">
            <a:avLst/>
          </a:prstGeom>
        </p:spPr>
        <p:txBody>
          <a:bodyPr wrap="square">
            <a:spAutoFit/>
          </a:bodyPr>
          <a:lstStyle/>
          <a:p>
            <a:r>
              <a:rPr lang="fi-FI" sz="1600" b="1" dirty="0">
                <a:solidFill>
                  <a:srgbClr val="0070C0"/>
                </a:solidFill>
              </a:rPr>
              <a:t>AJURIT</a:t>
            </a:r>
            <a:endParaRPr lang="fi-FI" sz="1600" dirty="0">
              <a:solidFill>
                <a:srgbClr val="7030A0"/>
              </a:solidFill>
            </a:endParaRPr>
          </a:p>
        </p:txBody>
      </p:sp>
      <p:sp>
        <p:nvSpPr>
          <p:cNvPr id="8" name="Rectangle 7"/>
          <p:cNvSpPr/>
          <p:nvPr/>
        </p:nvSpPr>
        <p:spPr>
          <a:xfrm>
            <a:off x="159544" y="2233196"/>
            <a:ext cx="1347789" cy="338554"/>
          </a:xfrm>
          <a:prstGeom prst="rect">
            <a:avLst/>
          </a:prstGeom>
        </p:spPr>
        <p:txBody>
          <a:bodyPr wrap="square">
            <a:spAutoFit/>
          </a:bodyPr>
          <a:lstStyle/>
          <a:p>
            <a:r>
              <a:rPr lang="fi-FI" sz="1600" b="1" dirty="0">
                <a:solidFill>
                  <a:srgbClr val="92D050"/>
                </a:solidFill>
              </a:rPr>
              <a:t>TOIMINNOT</a:t>
            </a:r>
            <a:endParaRPr lang="fi-FI" sz="1600" dirty="0">
              <a:solidFill>
                <a:srgbClr val="7030A0"/>
              </a:solidFill>
            </a:endParaRPr>
          </a:p>
        </p:txBody>
      </p:sp>
      <p:sp>
        <p:nvSpPr>
          <p:cNvPr id="9" name="Rectangle 8"/>
          <p:cNvSpPr/>
          <p:nvPr/>
        </p:nvSpPr>
        <p:spPr>
          <a:xfrm>
            <a:off x="257175" y="3996925"/>
            <a:ext cx="1476375" cy="338554"/>
          </a:xfrm>
          <a:prstGeom prst="rect">
            <a:avLst/>
          </a:prstGeom>
        </p:spPr>
        <p:txBody>
          <a:bodyPr wrap="square">
            <a:spAutoFit/>
          </a:bodyPr>
          <a:lstStyle/>
          <a:p>
            <a:r>
              <a:rPr lang="fi-FI" sz="1600" b="1" dirty="0">
                <a:solidFill>
                  <a:srgbClr val="7030A0"/>
                </a:solidFill>
              </a:rPr>
              <a:t>TUOTOKSET</a:t>
            </a:r>
            <a:endParaRPr lang="fi-FI" sz="1600" dirty="0">
              <a:solidFill>
                <a:srgbClr val="7030A0"/>
              </a:solidFill>
            </a:endParaRPr>
          </a:p>
        </p:txBody>
      </p:sp>
    </p:spTree>
    <p:extLst>
      <p:ext uri="{BB962C8B-B14F-4D97-AF65-F5344CB8AC3E}">
        <p14:creationId xmlns:p14="http://schemas.microsoft.com/office/powerpoint/2010/main" val="2456701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Kuva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6194" y="2788729"/>
            <a:ext cx="3956234" cy="2155652"/>
          </a:xfrm>
          <a:prstGeom prst="rect">
            <a:avLst/>
          </a:prstGeom>
        </p:spPr>
      </p:pic>
      <p:pic>
        <p:nvPicPr>
          <p:cNvPr id="4" name="Kuva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712" y="2793207"/>
            <a:ext cx="3912782" cy="2151174"/>
          </a:xfrm>
          <a:prstGeom prst="rect">
            <a:avLst/>
          </a:prstGeom>
        </p:spPr>
      </p:pic>
      <p:grpSp>
        <p:nvGrpSpPr>
          <p:cNvPr id="18" name="Ryhmä 17"/>
          <p:cNvGrpSpPr/>
          <p:nvPr/>
        </p:nvGrpSpPr>
        <p:grpSpPr>
          <a:xfrm>
            <a:off x="334926" y="445391"/>
            <a:ext cx="3838353" cy="2144433"/>
            <a:chOff x="4988466" y="3561766"/>
            <a:chExt cx="4045786" cy="3030741"/>
          </a:xfrm>
        </p:grpSpPr>
        <p:pic>
          <p:nvPicPr>
            <p:cNvPr id="409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88466" y="3561766"/>
              <a:ext cx="4045786" cy="303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isällön paikkamerkki 2"/>
            <p:cNvSpPr txBox="1">
              <a:spLocks/>
            </p:cNvSpPr>
            <p:nvPr/>
          </p:nvSpPr>
          <p:spPr bwMode="auto">
            <a:xfrm>
              <a:off x="4988466" y="6038850"/>
              <a:ext cx="3945984" cy="54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err="1">
                  <a:solidFill>
                    <a:schemeClr val="bg1"/>
                  </a:solidFill>
                </a:rPr>
                <a:t>Tacna</a:t>
              </a:r>
              <a:r>
                <a:rPr lang="fi-FI" sz="1800" dirty="0">
                  <a:solidFill>
                    <a:schemeClr val="bg1"/>
                  </a:solidFill>
                </a:rPr>
                <a:t> Arizona, 130 000 eläintä</a:t>
              </a:r>
            </a:p>
            <a:p>
              <a:pPr marL="0" indent="0">
                <a:buNone/>
              </a:pPr>
              <a:r>
                <a:rPr lang="fi-FI" sz="1200" b="1" dirty="0">
                  <a:solidFill>
                    <a:schemeClr val="bg1"/>
                  </a:solidFill>
                </a:rPr>
                <a:t>(kannatta katsoa: Google </a:t>
              </a:r>
              <a:r>
                <a:rPr lang="fi-FI" sz="1200" b="1" dirty="0" err="1">
                  <a:solidFill>
                    <a:schemeClr val="bg1"/>
                  </a:solidFill>
                </a:rPr>
                <a:t>Maps</a:t>
              </a:r>
              <a:r>
                <a:rPr lang="fi-FI" sz="1200" b="1" dirty="0">
                  <a:solidFill>
                    <a:schemeClr val="bg1"/>
                  </a:solidFill>
                </a:rPr>
                <a:t>..)</a:t>
              </a:r>
            </a:p>
          </p:txBody>
        </p:sp>
      </p:grpSp>
      <p:sp>
        <p:nvSpPr>
          <p:cNvPr id="9" name="Sisällön paikkamerkki 2"/>
          <p:cNvSpPr txBox="1">
            <a:spLocks/>
          </p:cNvSpPr>
          <p:nvPr/>
        </p:nvSpPr>
        <p:spPr bwMode="auto">
          <a:xfrm>
            <a:off x="179512" y="4674423"/>
            <a:ext cx="4800599"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err="1">
                <a:solidFill>
                  <a:schemeClr val="bg1"/>
                </a:solidFill>
              </a:rPr>
              <a:t>Amarillo</a:t>
            </a:r>
            <a:r>
              <a:rPr lang="fi-FI" sz="1800" dirty="0">
                <a:solidFill>
                  <a:schemeClr val="bg1"/>
                </a:solidFill>
              </a:rPr>
              <a:t> </a:t>
            </a:r>
            <a:r>
              <a:rPr lang="fi-FI" sz="1800" dirty="0" err="1">
                <a:solidFill>
                  <a:schemeClr val="bg1"/>
                </a:solidFill>
              </a:rPr>
              <a:t>Tascosa</a:t>
            </a:r>
            <a:r>
              <a:rPr lang="fi-FI" sz="1800" dirty="0">
                <a:solidFill>
                  <a:schemeClr val="bg1"/>
                </a:solidFill>
              </a:rPr>
              <a:t>, Texas, 100 000 eläintä</a:t>
            </a:r>
          </a:p>
        </p:txBody>
      </p:sp>
      <p:pic>
        <p:nvPicPr>
          <p:cNvPr id="10" name="Kuva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6194" y="399990"/>
            <a:ext cx="3956234" cy="2144433"/>
          </a:xfrm>
          <a:prstGeom prst="rect">
            <a:avLst/>
          </a:prstGeom>
        </p:spPr>
      </p:pic>
      <p:sp>
        <p:nvSpPr>
          <p:cNvPr id="14" name="Sisällön paikkamerkki 2"/>
          <p:cNvSpPr txBox="1">
            <a:spLocks/>
          </p:cNvSpPr>
          <p:nvPr/>
        </p:nvSpPr>
        <p:spPr bwMode="auto">
          <a:xfrm>
            <a:off x="6695828" y="643863"/>
            <a:ext cx="2006600"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err="1">
                <a:solidFill>
                  <a:schemeClr val="bg1"/>
                </a:solidFill>
              </a:rPr>
              <a:t>Paxa</a:t>
            </a:r>
            <a:r>
              <a:rPr lang="fi-FI" sz="1800" dirty="0">
                <a:solidFill>
                  <a:schemeClr val="bg1"/>
                </a:solidFill>
              </a:rPr>
              <a:t>, Brasilia</a:t>
            </a:r>
          </a:p>
        </p:txBody>
      </p:sp>
    </p:spTree>
    <p:extLst>
      <p:ext uri="{BB962C8B-B14F-4D97-AF65-F5344CB8AC3E}">
        <p14:creationId xmlns:p14="http://schemas.microsoft.com/office/powerpoint/2010/main" val="311039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2124" y="2965348"/>
            <a:ext cx="2965819" cy="1733267"/>
          </a:xfrm>
          <a:prstGeom prst="rect">
            <a:avLst/>
          </a:prstGeom>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162" y="3036094"/>
            <a:ext cx="2932413" cy="160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Kuva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2125" y="264962"/>
            <a:ext cx="2859494" cy="1760444"/>
          </a:xfrm>
          <a:prstGeom prst="rect">
            <a:avLst/>
          </a:prstGeom>
        </p:spPr>
      </p:pic>
      <p:sp>
        <p:nvSpPr>
          <p:cNvPr id="15" name="Sisällön paikkamerkki 2"/>
          <p:cNvSpPr txBox="1">
            <a:spLocks/>
          </p:cNvSpPr>
          <p:nvPr/>
        </p:nvSpPr>
        <p:spPr bwMode="auto">
          <a:xfrm>
            <a:off x="7557046" y="271067"/>
            <a:ext cx="1513516"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solidFill>
                  <a:schemeClr val="bg1"/>
                </a:solidFill>
              </a:rPr>
              <a:t>Sveitsi</a:t>
            </a:r>
          </a:p>
        </p:txBody>
      </p:sp>
      <p:pic>
        <p:nvPicPr>
          <p:cNvPr id="23" name="Kuva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60" y="239554"/>
            <a:ext cx="2932415" cy="1709930"/>
          </a:xfrm>
          <a:prstGeom prst="rect">
            <a:avLst/>
          </a:prstGeom>
        </p:spPr>
      </p:pic>
      <p:sp>
        <p:nvSpPr>
          <p:cNvPr id="24" name="Sisällön paikkamerkki 2"/>
          <p:cNvSpPr txBox="1">
            <a:spLocks/>
          </p:cNvSpPr>
          <p:nvPr/>
        </p:nvSpPr>
        <p:spPr bwMode="auto">
          <a:xfrm>
            <a:off x="165460" y="224871"/>
            <a:ext cx="1482725"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solidFill>
                  <a:schemeClr val="tx1">
                    <a:lumMod val="50000"/>
                  </a:schemeClr>
                </a:solidFill>
              </a:rPr>
              <a:t>Argentiina</a:t>
            </a:r>
          </a:p>
        </p:txBody>
      </p:sp>
      <p:sp>
        <p:nvSpPr>
          <p:cNvPr id="13" name="Sisällön paikkamerkki 2"/>
          <p:cNvSpPr txBox="1">
            <a:spLocks/>
          </p:cNvSpPr>
          <p:nvPr/>
        </p:nvSpPr>
        <p:spPr bwMode="auto">
          <a:xfrm>
            <a:off x="144160" y="3036095"/>
            <a:ext cx="1040921"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solidFill>
                  <a:srgbClr val="002060"/>
                </a:solidFill>
              </a:rPr>
              <a:t>Irlanti</a:t>
            </a:r>
          </a:p>
        </p:txBody>
      </p:sp>
      <p:sp>
        <p:nvSpPr>
          <p:cNvPr id="12" name="Sisällön paikkamerkki 2"/>
          <p:cNvSpPr txBox="1">
            <a:spLocks/>
          </p:cNvSpPr>
          <p:nvPr/>
        </p:nvSpPr>
        <p:spPr bwMode="auto">
          <a:xfrm>
            <a:off x="7734300" y="2971225"/>
            <a:ext cx="803642" cy="3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solidFill>
                  <a:schemeClr val="bg1"/>
                </a:solidFill>
              </a:rPr>
              <a:t>Intia</a:t>
            </a:r>
          </a:p>
        </p:txBody>
      </p:sp>
      <p:grpSp>
        <p:nvGrpSpPr>
          <p:cNvPr id="6" name="Group 5"/>
          <p:cNvGrpSpPr/>
          <p:nvPr/>
        </p:nvGrpSpPr>
        <p:grpSpPr>
          <a:xfrm>
            <a:off x="3009014" y="1576787"/>
            <a:ext cx="2697596" cy="1676439"/>
            <a:chOff x="2863101" y="2102383"/>
            <a:chExt cx="2998076" cy="2235252"/>
          </a:xfrm>
        </p:grpSpPr>
        <p:pic>
          <p:nvPicPr>
            <p:cNvPr id="614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63101" y="2102383"/>
              <a:ext cx="2998076" cy="22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Sisällön paikkamerkki 2"/>
            <p:cNvSpPr txBox="1">
              <a:spLocks/>
            </p:cNvSpPr>
            <p:nvPr/>
          </p:nvSpPr>
          <p:spPr bwMode="auto">
            <a:xfrm>
              <a:off x="2863101" y="2102383"/>
              <a:ext cx="1989765" cy="4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800" dirty="0">
                  <a:solidFill>
                    <a:schemeClr val="bg1"/>
                  </a:solidFill>
                </a:rPr>
                <a:t>Suomi</a:t>
              </a:r>
            </a:p>
          </p:txBody>
        </p:sp>
      </p:grpSp>
      <p:sp>
        <p:nvSpPr>
          <p:cNvPr id="4" name="Tekstiruutu 3"/>
          <p:cNvSpPr txBox="1"/>
          <p:nvPr/>
        </p:nvSpPr>
        <p:spPr>
          <a:xfrm>
            <a:off x="5981699" y="4467783"/>
            <a:ext cx="1638590" cy="307777"/>
          </a:xfrm>
          <a:prstGeom prst="rect">
            <a:avLst/>
          </a:prstGeom>
          <a:noFill/>
        </p:spPr>
        <p:txBody>
          <a:bodyPr wrap="none" rtlCol="0">
            <a:spAutoFit/>
          </a:bodyPr>
          <a:lstStyle/>
          <a:p>
            <a:r>
              <a:rPr lang="en-GB" sz="1400" dirty="0" err="1">
                <a:solidFill>
                  <a:schemeClr val="bg1"/>
                </a:solidFill>
              </a:rPr>
              <a:t>Kuva</a:t>
            </a:r>
            <a:r>
              <a:rPr lang="en-GB" sz="1400" dirty="0">
                <a:solidFill>
                  <a:schemeClr val="bg1"/>
                </a:solidFill>
              </a:rPr>
              <a:t> K. Berninger</a:t>
            </a:r>
          </a:p>
        </p:txBody>
      </p:sp>
      <p:sp>
        <p:nvSpPr>
          <p:cNvPr id="5" name="Rectangle 4"/>
          <p:cNvSpPr/>
          <p:nvPr/>
        </p:nvSpPr>
        <p:spPr>
          <a:xfrm>
            <a:off x="1062934" y="4721079"/>
            <a:ext cx="7120578" cy="369332"/>
          </a:xfrm>
          <a:prstGeom prst="rect">
            <a:avLst/>
          </a:prstGeom>
        </p:spPr>
        <p:txBody>
          <a:bodyPr wrap="square">
            <a:spAutoFit/>
          </a:bodyPr>
          <a:lstStyle/>
          <a:p>
            <a:r>
              <a:rPr lang="fi-FI" dirty="0"/>
              <a:t>Globaalisti 40 % maatalousmaasta kelpaa lähinnä nurmituotantoon</a:t>
            </a:r>
          </a:p>
        </p:txBody>
      </p:sp>
      <p:sp>
        <p:nvSpPr>
          <p:cNvPr id="16" name="Tekstiruutu 3"/>
          <p:cNvSpPr txBox="1"/>
          <p:nvPr/>
        </p:nvSpPr>
        <p:spPr>
          <a:xfrm>
            <a:off x="124178" y="4406427"/>
            <a:ext cx="1524007" cy="307777"/>
          </a:xfrm>
          <a:prstGeom prst="rect">
            <a:avLst/>
          </a:prstGeom>
          <a:noFill/>
        </p:spPr>
        <p:txBody>
          <a:bodyPr wrap="none" rtlCol="0">
            <a:spAutoFit/>
          </a:bodyPr>
          <a:lstStyle/>
          <a:p>
            <a:r>
              <a:rPr lang="en-GB" sz="1400" dirty="0" err="1">
                <a:solidFill>
                  <a:schemeClr val="bg1"/>
                </a:solidFill>
              </a:rPr>
              <a:t>Kuva</a:t>
            </a:r>
            <a:r>
              <a:rPr lang="en-GB" sz="1400" dirty="0">
                <a:solidFill>
                  <a:schemeClr val="bg1"/>
                </a:solidFill>
              </a:rPr>
              <a:t> </a:t>
            </a:r>
            <a:r>
              <a:rPr lang="en-GB" sz="1400" dirty="0" err="1">
                <a:solidFill>
                  <a:schemeClr val="bg1"/>
                </a:solidFill>
              </a:rPr>
              <a:t>P.Virkajärvi</a:t>
            </a:r>
            <a:endParaRPr lang="en-GB" sz="1400" dirty="0">
              <a:solidFill>
                <a:schemeClr val="bg1"/>
              </a:solidFill>
            </a:endParaRPr>
          </a:p>
        </p:txBody>
      </p:sp>
      <p:sp>
        <p:nvSpPr>
          <p:cNvPr id="17" name="Tekstiruutu 3"/>
          <p:cNvSpPr txBox="1"/>
          <p:nvPr/>
        </p:nvSpPr>
        <p:spPr>
          <a:xfrm>
            <a:off x="2863101" y="3033804"/>
            <a:ext cx="1758558" cy="307777"/>
          </a:xfrm>
          <a:prstGeom prst="rect">
            <a:avLst/>
          </a:prstGeom>
          <a:noFill/>
        </p:spPr>
        <p:txBody>
          <a:bodyPr wrap="none" rtlCol="0">
            <a:spAutoFit/>
          </a:bodyPr>
          <a:lstStyle/>
          <a:p>
            <a:r>
              <a:rPr lang="en-GB" sz="1400" dirty="0" err="1">
                <a:solidFill>
                  <a:schemeClr val="bg1"/>
                </a:solidFill>
              </a:rPr>
              <a:t>Kuva</a:t>
            </a:r>
            <a:r>
              <a:rPr lang="en-GB" sz="1400" dirty="0">
                <a:solidFill>
                  <a:schemeClr val="bg1"/>
                </a:solidFill>
              </a:rPr>
              <a:t>  </a:t>
            </a:r>
            <a:r>
              <a:rPr lang="en-GB" sz="1400" dirty="0" err="1">
                <a:solidFill>
                  <a:schemeClr val="bg1"/>
                </a:solidFill>
              </a:rPr>
              <a:t>A.Huuskonen</a:t>
            </a:r>
            <a:endParaRPr lang="en-GB" sz="1400" dirty="0">
              <a:solidFill>
                <a:schemeClr val="bg1"/>
              </a:solidFill>
            </a:endParaRPr>
          </a:p>
        </p:txBody>
      </p:sp>
    </p:spTree>
    <p:extLst>
      <p:ext uri="{BB962C8B-B14F-4D97-AF65-F5344CB8AC3E}">
        <p14:creationId xmlns:p14="http://schemas.microsoft.com/office/powerpoint/2010/main" val="18527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2731" y="222"/>
            <a:ext cx="8778711" cy="778669"/>
          </a:xfrm>
        </p:spPr>
        <p:txBody>
          <a:bodyPr>
            <a:normAutofit/>
          </a:bodyPr>
          <a:lstStyle/>
          <a:p>
            <a:r>
              <a:rPr lang="fi-FI" dirty="0"/>
              <a:t>Nautakarjatalouden ympäristöhaitat </a:t>
            </a:r>
            <a:r>
              <a:rPr lang="fi-FI" sz="1400" dirty="0">
                <a:solidFill>
                  <a:schemeClr val="tx1"/>
                </a:solidFill>
              </a:rPr>
              <a:t>(</a:t>
            </a:r>
            <a:r>
              <a:rPr lang="fi-FI" sz="1600" dirty="0">
                <a:solidFill>
                  <a:schemeClr val="tx1"/>
                </a:solidFill>
              </a:rPr>
              <a:t>Virkajärvi &amp; Järvenranta 2018)</a:t>
            </a:r>
          </a:p>
        </p:txBody>
      </p:sp>
      <p:sp>
        <p:nvSpPr>
          <p:cNvPr id="62" name="Tekstiruutu 61"/>
          <p:cNvSpPr txBox="1"/>
          <p:nvPr/>
        </p:nvSpPr>
        <p:spPr>
          <a:xfrm>
            <a:off x="31871" y="4576963"/>
            <a:ext cx="8770723" cy="523220"/>
          </a:xfrm>
          <a:prstGeom prst="rect">
            <a:avLst/>
          </a:prstGeom>
          <a:noFill/>
        </p:spPr>
        <p:txBody>
          <a:bodyPr wrap="square" rtlCol="0">
            <a:spAutoFit/>
          </a:bodyPr>
          <a:lstStyle/>
          <a:p>
            <a:r>
              <a:rPr lang="fi-FI" sz="1400" b="1" dirty="0"/>
              <a:t>Yksi keino vähentää globaaleja ongelmia on valita suomalaista tai muuta yhtä kestävästi tuotettua  naudanlihaa/maitotuotteita</a:t>
            </a:r>
          </a:p>
        </p:txBody>
      </p:sp>
      <p:graphicFrame>
        <p:nvGraphicFramePr>
          <p:cNvPr id="169" name="Sisällön paikkamerkki 3"/>
          <p:cNvGraphicFramePr>
            <a:graphicFrameLocks noGrp="1"/>
          </p:cNvGraphicFramePr>
          <p:nvPr>
            <p:ph idx="1"/>
            <p:extLst>
              <p:ext uri="{D42A27DB-BD31-4B8C-83A1-F6EECF244321}">
                <p14:modId xmlns:p14="http://schemas.microsoft.com/office/powerpoint/2010/main" val="1993717882"/>
              </p:ext>
            </p:extLst>
          </p:nvPr>
        </p:nvGraphicFramePr>
        <p:xfrm>
          <a:off x="31871" y="493835"/>
          <a:ext cx="9069572" cy="4083128"/>
        </p:xfrm>
        <a:graphic>
          <a:graphicData uri="http://schemas.openxmlformats.org/drawingml/2006/table">
            <a:tbl>
              <a:tblPr firstRow="1" bandRow="1">
                <a:tableStyleId>{5C22544A-7EE6-4342-B048-85BDC9FD1C3A}</a:tableStyleId>
              </a:tblPr>
              <a:tblGrid>
                <a:gridCol w="2482729">
                  <a:extLst>
                    <a:ext uri="{9D8B030D-6E8A-4147-A177-3AD203B41FA5}">
                      <a16:colId xmlns:a16="http://schemas.microsoft.com/office/drawing/2014/main" val="20000"/>
                    </a:ext>
                  </a:extLst>
                </a:gridCol>
                <a:gridCol w="1047750">
                  <a:extLst>
                    <a:ext uri="{9D8B030D-6E8A-4147-A177-3AD203B41FA5}">
                      <a16:colId xmlns:a16="http://schemas.microsoft.com/office/drawing/2014/main" val="20001"/>
                    </a:ext>
                  </a:extLst>
                </a:gridCol>
                <a:gridCol w="923925">
                  <a:extLst>
                    <a:ext uri="{9D8B030D-6E8A-4147-A177-3AD203B41FA5}">
                      <a16:colId xmlns:a16="http://schemas.microsoft.com/office/drawing/2014/main" val="20002"/>
                    </a:ext>
                  </a:extLst>
                </a:gridCol>
                <a:gridCol w="4615168">
                  <a:extLst>
                    <a:ext uri="{9D8B030D-6E8A-4147-A177-3AD203B41FA5}">
                      <a16:colId xmlns:a16="http://schemas.microsoft.com/office/drawing/2014/main" val="20003"/>
                    </a:ext>
                  </a:extLst>
                </a:gridCol>
              </a:tblGrid>
              <a:tr h="473728">
                <a:tc>
                  <a:txBody>
                    <a:bodyPr/>
                    <a:lstStyle/>
                    <a:p>
                      <a:pPr algn="l"/>
                      <a:r>
                        <a:rPr lang="fi-FI" dirty="0"/>
                        <a:t>Tilanne</a:t>
                      </a:r>
                    </a:p>
                  </a:txBody>
                  <a:tcPr marT="36000" marB="36000"/>
                </a:tc>
                <a:tc>
                  <a:txBody>
                    <a:bodyPr/>
                    <a:lstStyle/>
                    <a:p>
                      <a:r>
                        <a:rPr lang="fi-FI" sz="1700" dirty="0"/>
                        <a:t>Globaali</a:t>
                      </a:r>
                    </a:p>
                  </a:txBody>
                  <a:tcPr marT="36000" marB="36000"/>
                </a:tc>
                <a:tc>
                  <a:txBody>
                    <a:bodyPr/>
                    <a:lstStyle/>
                    <a:p>
                      <a:r>
                        <a:rPr lang="fi-FI" sz="1700" dirty="0"/>
                        <a:t>Suomi</a:t>
                      </a:r>
                    </a:p>
                  </a:txBody>
                  <a:tcPr marT="36000" marB="36000"/>
                </a:tc>
                <a:tc>
                  <a:txBody>
                    <a:bodyPr/>
                    <a:lstStyle/>
                    <a:p>
                      <a:r>
                        <a:rPr lang="fi-FI" dirty="0"/>
                        <a:t>Miksi Suomi</a:t>
                      </a:r>
                      <a:r>
                        <a:rPr lang="fi-FI" baseline="0" dirty="0"/>
                        <a:t> poikkeaa globaalista</a:t>
                      </a:r>
                      <a:endParaRPr lang="fi-FI" dirty="0"/>
                    </a:p>
                  </a:txBody>
                  <a:tcPr marT="36000" marB="36000"/>
                </a:tc>
                <a:extLst>
                  <a:ext uri="{0D108BD9-81ED-4DB2-BD59-A6C34878D82A}">
                    <a16:rowId xmlns:a16="http://schemas.microsoft.com/office/drawing/2014/main" val="10000"/>
                  </a:ext>
                </a:extLst>
              </a:tr>
              <a:tr h="337362">
                <a:tc>
                  <a:txBody>
                    <a:bodyPr/>
                    <a:lstStyle/>
                    <a:p>
                      <a:r>
                        <a:rPr lang="fi-FI" sz="1500" dirty="0">
                          <a:solidFill>
                            <a:schemeClr val="tx1">
                              <a:lumMod val="50000"/>
                            </a:schemeClr>
                          </a:solidFill>
                          <a:latin typeface="+mn-lt"/>
                        </a:rPr>
                        <a:t>Kasvihuonekaasupäästöt</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baseline="0" dirty="0">
                          <a:solidFill>
                            <a:schemeClr val="tx1">
                              <a:lumMod val="50000"/>
                            </a:schemeClr>
                          </a:solidFill>
                        </a:rPr>
                        <a:t>Ei soijaa, maito/liha yhdistelmätuotanto, nurmet, </a:t>
                      </a:r>
                      <a:r>
                        <a:rPr lang="fi-FI" sz="1500" baseline="0" dirty="0">
                          <a:solidFill>
                            <a:srgbClr val="FF0000"/>
                          </a:solidFill>
                        </a:rPr>
                        <a:t>turvemaat</a:t>
                      </a:r>
                      <a:endParaRPr lang="fi-FI" sz="1500" dirty="0">
                        <a:solidFill>
                          <a:srgbClr val="FF0000"/>
                        </a:solidFill>
                      </a:endParaRPr>
                    </a:p>
                  </a:txBody>
                  <a:tcPr marL="72000" marR="72000" marT="18000" marB="18000"/>
                </a:tc>
                <a:extLst>
                  <a:ext uri="{0D108BD9-81ED-4DB2-BD59-A6C34878D82A}">
                    <a16:rowId xmlns:a16="http://schemas.microsoft.com/office/drawing/2014/main" val="10001"/>
                  </a:ext>
                </a:extLst>
              </a:tr>
              <a:tr h="285750">
                <a:tc>
                  <a:txBody>
                    <a:bodyPr/>
                    <a:lstStyle/>
                    <a:p>
                      <a:r>
                        <a:rPr lang="fi-FI" sz="1500" dirty="0">
                          <a:solidFill>
                            <a:schemeClr val="tx1">
                              <a:lumMod val="50000"/>
                            </a:schemeClr>
                          </a:solidFill>
                          <a:latin typeface="+mn-lt"/>
                        </a:rPr>
                        <a:t>Rehevöityminen</a:t>
                      </a:r>
                      <a:r>
                        <a:rPr lang="fi-FI" sz="1500" baseline="0" dirty="0">
                          <a:solidFill>
                            <a:schemeClr val="tx1">
                              <a:lumMod val="50000"/>
                            </a:schemeClr>
                          </a:solidFill>
                          <a:latin typeface="+mn-lt"/>
                        </a:rPr>
                        <a:t> P</a:t>
                      </a:r>
                      <a:endParaRPr lang="fi-FI" sz="1500" dirty="0">
                        <a:solidFill>
                          <a:schemeClr val="tx1">
                            <a:lumMod val="50000"/>
                          </a:schemeClr>
                        </a:solidFill>
                        <a:latin typeface="+mn-lt"/>
                      </a:endParaRP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rgbClr val="FF0000"/>
                          </a:solidFill>
                        </a:rPr>
                        <a:t>Liukoinen</a:t>
                      </a:r>
                      <a:r>
                        <a:rPr lang="fi-FI" sz="1500" baseline="0" dirty="0">
                          <a:solidFill>
                            <a:srgbClr val="FF0000"/>
                          </a:solidFill>
                        </a:rPr>
                        <a:t> P, herkät vedet</a:t>
                      </a:r>
                      <a:endParaRPr lang="fi-FI" sz="1500" u="sng" dirty="0">
                        <a:solidFill>
                          <a:srgbClr val="FF0000"/>
                        </a:solidFill>
                      </a:endParaRPr>
                    </a:p>
                  </a:txBody>
                  <a:tcPr marL="72000" marR="72000" marT="18000" marB="18000"/>
                </a:tc>
                <a:extLst>
                  <a:ext uri="{0D108BD9-81ED-4DB2-BD59-A6C34878D82A}">
                    <a16:rowId xmlns:a16="http://schemas.microsoft.com/office/drawing/2014/main" val="10002"/>
                  </a:ext>
                </a:extLst>
              </a:tr>
              <a:tr h="274461">
                <a:tc>
                  <a:txBody>
                    <a:bodyPr/>
                    <a:lstStyle/>
                    <a:p>
                      <a:r>
                        <a:rPr lang="fi-FI" sz="1500" dirty="0">
                          <a:solidFill>
                            <a:schemeClr val="tx1">
                              <a:lumMod val="50000"/>
                            </a:schemeClr>
                          </a:solidFill>
                          <a:latin typeface="+mn-lt"/>
                        </a:rPr>
                        <a:t>Rehevöityminen N</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N</a:t>
                      </a:r>
                      <a:r>
                        <a:rPr lang="fi-FI" sz="1500" baseline="0" dirty="0">
                          <a:solidFill>
                            <a:schemeClr val="tx1">
                              <a:lumMod val="50000"/>
                            </a:schemeClr>
                          </a:solidFill>
                        </a:rPr>
                        <a:t> merkitys vähäisempi vesistöissä; NH</a:t>
                      </a:r>
                      <a:r>
                        <a:rPr lang="fi-FI" sz="1500" baseline="-25000" dirty="0">
                          <a:solidFill>
                            <a:schemeClr val="tx1">
                              <a:lumMod val="50000"/>
                            </a:schemeClr>
                          </a:solidFill>
                        </a:rPr>
                        <a:t>3 </a:t>
                      </a:r>
                      <a:r>
                        <a:rPr lang="fi-FI" sz="1500" baseline="0" dirty="0">
                          <a:solidFill>
                            <a:schemeClr val="tx1">
                              <a:lumMod val="50000"/>
                            </a:schemeClr>
                          </a:solidFill>
                        </a:rPr>
                        <a:t>päästöt</a:t>
                      </a:r>
                      <a:endParaRPr lang="fi-FI" sz="1500" dirty="0">
                        <a:solidFill>
                          <a:schemeClr val="tx1">
                            <a:lumMod val="50000"/>
                          </a:schemeClr>
                        </a:solidFill>
                      </a:endParaRPr>
                    </a:p>
                  </a:txBody>
                  <a:tcPr marL="72000" marR="72000" marT="18000" marB="18000"/>
                </a:tc>
                <a:extLst>
                  <a:ext uri="{0D108BD9-81ED-4DB2-BD59-A6C34878D82A}">
                    <a16:rowId xmlns:a16="http://schemas.microsoft.com/office/drawing/2014/main" val="10003"/>
                  </a:ext>
                </a:extLst>
              </a:tr>
              <a:tr h="274461">
                <a:tc>
                  <a:txBody>
                    <a:bodyPr/>
                    <a:lstStyle/>
                    <a:p>
                      <a:r>
                        <a:rPr lang="fi-FI" sz="1500" dirty="0">
                          <a:solidFill>
                            <a:schemeClr val="tx1">
                              <a:lumMod val="50000"/>
                            </a:schemeClr>
                          </a:solidFill>
                          <a:latin typeface="+mn-lt"/>
                        </a:rPr>
                        <a:t>Happamoituminen N</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Laskeuma pieni ja 70% ulkomailta</a:t>
                      </a:r>
                    </a:p>
                  </a:txBody>
                  <a:tcPr marL="72000" marR="72000" marT="18000" marB="18000"/>
                </a:tc>
                <a:extLst>
                  <a:ext uri="{0D108BD9-81ED-4DB2-BD59-A6C34878D82A}">
                    <a16:rowId xmlns:a16="http://schemas.microsoft.com/office/drawing/2014/main" val="10004"/>
                  </a:ext>
                </a:extLst>
              </a:tr>
              <a:tr h="274461">
                <a:tc>
                  <a:txBody>
                    <a:bodyPr/>
                    <a:lstStyle/>
                    <a:p>
                      <a:r>
                        <a:rPr lang="fi-FI" sz="1500" dirty="0">
                          <a:solidFill>
                            <a:schemeClr val="tx1">
                              <a:lumMod val="50000"/>
                            </a:schemeClr>
                          </a:solidFill>
                          <a:latin typeface="+mn-lt"/>
                        </a:rPr>
                        <a:t>Vedenkäyttö</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baseline="0" dirty="0">
                          <a:solidFill>
                            <a:schemeClr val="tx1">
                              <a:lumMod val="50000"/>
                            </a:schemeClr>
                          </a:solidFill>
                        </a:rPr>
                        <a:t>Vesitase, </a:t>
                      </a:r>
                      <a:r>
                        <a:rPr lang="fi-FI" sz="1500" dirty="0">
                          <a:solidFill>
                            <a:schemeClr val="tx1">
                              <a:lumMod val="50000"/>
                            </a:schemeClr>
                          </a:solidFill>
                        </a:rPr>
                        <a:t>runsaat</a:t>
                      </a:r>
                      <a:r>
                        <a:rPr lang="fi-FI" sz="1500" baseline="0" dirty="0">
                          <a:solidFill>
                            <a:schemeClr val="tx1">
                              <a:lumMod val="50000"/>
                            </a:schemeClr>
                          </a:solidFill>
                        </a:rPr>
                        <a:t> vesivarat, pohjaveden NO</a:t>
                      </a:r>
                      <a:r>
                        <a:rPr lang="fi-FI" sz="1500" baseline="-25000" dirty="0">
                          <a:solidFill>
                            <a:schemeClr val="tx1">
                              <a:lumMod val="50000"/>
                            </a:schemeClr>
                          </a:solidFill>
                        </a:rPr>
                        <a:t>3</a:t>
                      </a:r>
                      <a:r>
                        <a:rPr lang="fi-FI" sz="1500" baseline="0" dirty="0">
                          <a:solidFill>
                            <a:schemeClr val="tx1">
                              <a:lumMod val="50000"/>
                            </a:schemeClr>
                          </a:solidFill>
                        </a:rPr>
                        <a:t>-N</a:t>
                      </a:r>
                      <a:endParaRPr lang="fi-FI" sz="1500" dirty="0">
                        <a:solidFill>
                          <a:schemeClr val="tx1">
                            <a:lumMod val="50000"/>
                          </a:schemeClr>
                        </a:solidFill>
                      </a:endParaRPr>
                    </a:p>
                  </a:txBody>
                  <a:tcPr marL="72000" marR="72000" marT="18000" marB="18000"/>
                </a:tc>
                <a:extLst>
                  <a:ext uri="{0D108BD9-81ED-4DB2-BD59-A6C34878D82A}">
                    <a16:rowId xmlns:a16="http://schemas.microsoft.com/office/drawing/2014/main" val="10005"/>
                  </a:ext>
                </a:extLst>
              </a:tr>
              <a:tr h="2744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500" dirty="0">
                          <a:solidFill>
                            <a:schemeClr val="tx1">
                              <a:lumMod val="50000"/>
                            </a:schemeClr>
                          </a:solidFill>
                          <a:latin typeface="+mn-lt"/>
                        </a:rPr>
                        <a:t>Monimuotoisuus</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Nurmi</a:t>
                      </a:r>
                      <a:r>
                        <a:rPr lang="fi-FI" sz="1500" baseline="0" dirty="0">
                          <a:solidFill>
                            <a:schemeClr val="tx1">
                              <a:lumMod val="50000"/>
                            </a:schemeClr>
                          </a:solidFill>
                        </a:rPr>
                        <a:t> ja ekstensiivinen laidun</a:t>
                      </a:r>
                      <a:endParaRPr lang="fi-FI" sz="1500" dirty="0">
                        <a:solidFill>
                          <a:schemeClr val="tx1">
                            <a:lumMod val="50000"/>
                          </a:schemeClr>
                        </a:solidFill>
                      </a:endParaRPr>
                    </a:p>
                  </a:txBody>
                  <a:tcPr marL="72000" marR="72000" marT="18000" marB="18000"/>
                </a:tc>
                <a:extLst>
                  <a:ext uri="{0D108BD9-81ED-4DB2-BD59-A6C34878D82A}">
                    <a16:rowId xmlns:a16="http://schemas.microsoft.com/office/drawing/2014/main" val="10006"/>
                  </a:ext>
                </a:extLst>
              </a:tr>
              <a:tr h="274461">
                <a:tc>
                  <a:txBody>
                    <a:bodyPr/>
                    <a:lstStyle/>
                    <a:p>
                      <a:r>
                        <a:rPr lang="fi-FI" sz="1500" dirty="0">
                          <a:solidFill>
                            <a:schemeClr val="tx1">
                              <a:lumMod val="50000"/>
                            </a:schemeClr>
                          </a:solidFill>
                          <a:latin typeface="+mn-lt"/>
                        </a:rPr>
                        <a:t>Ylilaidunnus</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Ei juurikaan</a:t>
                      </a:r>
                    </a:p>
                  </a:txBody>
                  <a:tcPr marL="72000" marR="72000" marT="18000" marB="18000"/>
                </a:tc>
                <a:extLst>
                  <a:ext uri="{0D108BD9-81ED-4DB2-BD59-A6C34878D82A}">
                    <a16:rowId xmlns:a16="http://schemas.microsoft.com/office/drawing/2014/main" val="10007"/>
                  </a:ext>
                </a:extLst>
              </a:tr>
              <a:tr h="274461">
                <a:tc>
                  <a:txBody>
                    <a:bodyPr/>
                    <a:lstStyle/>
                    <a:p>
                      <a:r>
                        <a:rPr lang="fi-FI" sz="1500" dirty="0">
                          <a:solidFill>
                            <a:schemeClr val="tx1">
                              <a:lumMod val="50000"/>
                            </a:schemeClr>
                          </a:solidFill>
                          <a:latin typeface="+mn-lt"/>
                        </a:rPr>
                        <a:t>Kasvinsuojelu</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Nurmilla</a:t>
                      </a:r>
                      <a:r>
                        <a:rPr lang="fi-FI" sz="1500" baseline="0" dirty="0">
                          <a:solidFill>
                            <a:schemeClr val="tx1">
                              <a:lumMod val="50000"/>
                            </a:schemeClr>
                          </a:solidFill>
                        </a:rPr>
                        <a:t> vähän, ei käytetä soijaa</a:t>
                      </a:r>
                      <a:endParaRPr lang="fi-FI" sz="1500" dirty="0">
                        <a:solidFill>
                          <a:schemeClr val="tx1">
                            <a:lumMod val="50000"/>
                          </a:schemeClr>
                        </a:solidFill>
                      </a:endParaRPr>
                    </a:p>
                  </a:txBody>
                  <a:tcPr marL="72000" marR="72000" marT="18000" marB="18000"/>
                </a:tc>
                <a:extLst>
                  <a:ext uri="{0D108BD9-81ED-4DB2-BD59-A6C34878D82A}">
                    <a16:rowId xmlns:a16="http://schemas.microsoft.com/office/drawing/2014/main" val="10008"/>
                  </a:ext>
                </a:extLst>
              </a:tr>
              <a:tr h="323320">
                <a:tc>
                  <a:txBody>
                    <a:bodyPr/>
                    <a:lstStyle/>
                    <a:p>
                      <a:r>
                        <a:rPr lang="fi-FI" sz="1500" dirty="0">
                          <a:solidFill>
                            <a:schemeClr val="tx1">
                              <a:lumMod val="50000"/>
                            </a:schemeClr>
                          </a:solidFill>
                          <a:latin typeface="+mn-lt"/>
                        </a:rPr>
                        <a:t>Pellonkäytön</a:t>
                      </a:r>
                      <a:r>
                        <a:rPr lang="fi-FI" sz="1500" baseline="0" dirty="0">
                          <a:solidFill>
                            <a:schemeClr val="tx1">
                              <a:lumMod val="50000"/>
                            </a:schemeClr>
                          </a:solidFill>
                          <a:latin typeface="+mn-lt"/>
                        </a:rPr>
                        <a:t> </a:t>
                      </a:r>
                      <a:r>
                        <a:rPr lang="fi-FI" sz="1500" dirty="0">
                          <a:solidFill>
                            <a:schemeClr val="tx1">
                              <a:lumMod val="50000"/>
                            </a:schemeClr>
                          </a:solidFill>
                          <a:latin typeface="+mn-lt"/>
                        </a:rPr>
                        <a:t>vaihtoehdot</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Nurmi sopii hyvin Suomen ilmastoon</a:t>
                      </a:r>
                    </a:p>
                  </a:txBody>
                  <a:tcPr marL="72000" marR="72000" marT="18000" marB="18000"/>
                </a:tc>
                <a:extLst>
                  <a:ext uri="{0D108BD9-81ED-4DB2-BD59-A6C34878D82A}">
                    <a16:rowId xmlns:a16="http://schemas.microsoft.com/office/drawing/2014/main" val="10009"/>
                  </a:ext>
                </a:extLst>
              </a:tr>
              <a:tr h="285740">
                <a:tc>
                  <a:txBody>
                    <a:bodyPr/>
                    <a:lstStyle/>
                    <a:p>
                      <a:r>
                        <a:rPr lang="fi-FI" sz="1500" dirty="0">
                          <a:solidFill>
                            <a:schemeClr val="tx1">
                              <a:lumMod val="50000"/>
                            </a:schemeClr>
                          </a:solidFill>
                          <a:latin typeface="+mn-lt"/>
                        </a:rPr>
                        <a:t>Hiilitase</a:t>
                      </a: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dirty="0">
                          <a:solidFill>
                            <a:schemeClr val="tx1">
                              <a:lumMod val="50000"/>
                            </a:schemeClr>
                          </a:solidFill>
                        </a:rPr>
                        <a:t>Nurmet eduksi maan C varoille</a:t>
                      </a:r>
                      <a:endParaRPr lang="fi-FI" sz="1500" baseline="0" dirty="0">
                        <a:solidFill>
                          <a:schemeClr val="tx1">
                            <a:lumMod val="50000"/>
                          </a:schemeClr>
                        </a:solidFill>
                      </a:endParaRPr>
                    </a:p>
                  </a:txBody>
                  <a:tcPr marL="72000" marR="72000" marT="18000" marB="18000"/>
                </a:tc>
                <a:extLst>
                  <a:ext uri="{0D108BD9-81ED-4DB2-BD59-A6C34878D82A}">
                    <a16:rowId xmlns:a16="http://schemas.microsoft.com/office/drawing/2014/main" val="10010"/>
                  </a:ext>
                </a:extLst>
              </a:tr>
              <a:tr h="274461">
                <a:tc>
                  <a:txBody>
                    <a:bodyPr/>
                    <a:lstStyle/>
                    <a:p>
                      <a:r>
                        <a:rPr lang="fi-FI" sz="1500" dirty="0">
                          <a:solidFill>
                            <a:schemeClr val="tx1">
                              <a:lumMod val="50000"/>
                            </a:schemeClr>
                          </a:solidFill>
                          <a:latin typeface="+mn-lt"/>
                        </a:rPr>
                        <a:t>Antibiootit</a:t>
                      </a:r>
                      <a:r>
                        <a:rPr lang="fi-FI" sz="1500" baseline="0" dirty="0">
                          <a:solidFill>
                            <a:schemeClr val="tx1">
                              <a:lumMod val="50000"/>
                            </a:schemeClr>
                          </a:solidFill>
                          <a:latin typeface="+mn-lt"/>
                        </a:rPr>
                        <a:t> ja hormonit</a:t>
                      </a:r>
                      <a:endParaRPr lang="fi-FI" sz="1500" dirty="0">
                        <a:solidFill>
                          <a:schemeClr val="tx1">
                            <a:lumMod val="50000"/>
                          </a:schemeClr>
                        </a:solidFill>
                        <a:latin typeface="+mn-lt"/>
                      </a:endParaRPr>
                    </a:p>
                  </a:txBody>
                  <a:tcPr marL="72000" marR="72000" marT="18000" marB="18000"/>
                </a:tc>
                <a:tc>
                  <a:txBody>
                    <a:bodyPr/>
                    <a:lstStyle/>
                    <a:p>
                      <a:endParaRPr lang="fi-FI" dirty="0"/>
                    </a:p>
                  </a:txBody>
                  <a:tcPr marL="72000" marR="72000" marT="18000" marB="18000"/>
                </a:tc>
                <a:tc>
                  <a:txBody>
                    <a:bodyPr/>
                    <a:lstStyle/>
                    <a:p>
                      <a:endParaRPr lang="fi-FI" dirty="0"/>
                    </a:p>
                  </a:txBody>
                  <a:tcPr marL="72000" marR="72000" marT="18000" marB="18000"/>
                </a:tc>
                <a:tc>
                  <a:txBody>
                    <a:bodyPr/>
                    <a:lstStyle/>
                    <a:p>
                      <a:r>
                        <a:rPr lang="fi-FI" sz="1500" baseline="0" dirty="0">
                          <a:solidFill>
                            <a:schemeClr val="tx1">
                              <a:lumMod val="50000"/>
                            </a:schemeClr>
                          </a:solidFill>
                        </a:rPr>
                        <a:t>Vain sairauksien hoidossa</a:t>
                      </a:r>
                    </a:p>
                  </a:txBody>
                  <a:tcPr marL="72000" marR="72000" marT="18000" marB="18000"/>
                </a:tc>
                <a:extLst>
                  <a:ext uri="{0D108BD9-81ED-4DB2-BD59-A6C34878D82A}">
                    <a16:rowId xmlns:a16="http://schemas.microsoft.com/office/drawing/2014/main" val="10011"/>
                  </a:ext>
                </a:extLst>
              </a:tr>
            </a:tbl>
          </a:graphicData>
        </a:graphic>
      </p:graphicFrame>
      <p:grpSp>
        <p:nvGrpSpPr>
          <p:cNvPr id="5" name="Group 4"/>
          <p:cNvGrpSpPr/>
          <p:nvPr/>
        </p:nvGrpSpPr>
        <p:grpSpPr>
          <a:xfrm>
            <a:off x="2630395" y="1101965"/>
            <a:ext cx="725008" cy="3412992"/>
            <a:chOff x="2630395" y="1101965"/>
            <a:chExt cx="725008" cy="3412992"/>
          </a:xfrm>
        </p:grpSpPr>
        <p:grpSp>
          <p:nvGrpSpPr>
            <p:cNvPr id="313" name="Group 312"/>
            <p:cNvGrpSpPr/>
            <p:nvPr/>
          </p:nvGrpSpPr>
          <p:grpSpPr>
            <a:xfrm>
              <a:off x="2674596" y="1101965"/>
              <a:ext cx="680807" cy="185515"/>
              <a:chOff x="3260141" y="1512282"/>
              <a:chExt cx="680807" cy="186182"/>
            </a:xfrm>
          </p:grpSpPr>
          <p:sp>
            <p:nvSpPr>
              <p:cNvPr id="314" name="Vuokaaviosymboli: Liitin 60"/>
              <p:cNvSpPr>
                <a:spLocks noChangeAspect="1"/>
              </p:cNvSpPr>
              <p:nvPr/>
            </p:nvSpPr>
            <p:spPr>
              <a:xfrm>
                <a:off x="3260141" y="1512282"/>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5" name="Vuokaaviosymboli: Liitin 62"/>
              <p:cNvSpPr>
                <a:spLocks noChangeAspect="1"/>
              </p:cNvSpPr>
              <p:nvPr/>
            </p:nvSpPr>
            <p:spPr>
              <a:xfrm>
                <a:off x="3519735" y="151959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6" name="Vuokaaviosymboli: Liitin 63"/>
              <p:cNvSpPr>
                <a:spLocks noChangeAspect="1"/>
              </p:cNvSpPr>
              <p:nvPr/>
            </p:nvSpPr>
            <p:spPr>
              <a:xfrm>
                <a:off x="3762080" y="1518220"/>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17" name="Group 316"/>
            <p:cNvGrpSpPr/>
            <p:nvPr/>
          </p:nvGrpSpPr>
          <p:grpSpPr>
            <a:xfrm>
              <a:off x="2667584" y="2475332"/>
              <a:ext cx="680807" cy="185515"/>
              <a:chOff x="3260141" y="1512282"/>
              <a:chExt cx="680807" cy="186182"/>
            </a:xfrm>
          </p:grpSpPr>
          <p:sp>
            <p:nvSpPr>
              <p:cNvPr id="318" name="Vuokaaviosymboli: Liitin 60"/>
              <p:cNvSpPr>
                <a:spLocks noChangeAspect="1"/>
              </p:cNvSpPr>
              <p:nvPr/>
            </p:nvSpPr>
            <p:spPr>
              <a:xfrm>
                <a:off x="3260141" y="1512282"/>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9" name="Vuokaaviosymboli: Liitin 62"/>
              <p:cNvSpPr>
                <a:spLocks noChangeAspect="1"/>
              </p:cNvSpPr>
              <p:nvPr/>
            </p:nvSpPr>
            <p:spPr>
              <a:xfrm>
                <a:off x="3519735" y="151959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0" name="Vuokaaviosymboli: Liitin 63"/>
              <p:cNvSpPr>
                <a:spLocks noChangeAspect="1"/>
              </p:cNvSpPr>
              <p:nvPr/>
            </p:nvSpPr>
            <p:spPr>
              <a:xfrm>
                <a:off x="3762080" y="1518220"/>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21" name="Group 320"/>
            <p:cNvGrpSpPr/>
            <p:nvPr/>
          </p:nvGrpSpPr>
          <p:grpSpPr>
            <a:xfrm>
              <a:off x="2674596" y="3076150"/>
              <a:ext cx="680807" cy="185515"/>
              <a:chOff x="3260141" y="1512282"/>
              <a:chExt cx="680807" cy="186182"/>
            </a:xfrm>
          </p:grpSpPr>
          <p:sp>
            <p:nvSpPr>
              <p:cNvPr id="322" name="Vuokaaviosymboli: Liitin 60"/>
              <p:cNvSpPr>
                <a:spLocks noChangeAspect="1"/>
              </p:cNvSpPr>
              <p:nvPr/>
            </p:nvSpPr>
            <p:spPr>
              <a:xfrm>
                <a:off x="3260141" y="1512282"/>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3" name="Vuokaaviosymboli: Liitin 62"/>
              <p:cNvSpPr>
                <a:spLocks noChangeAspect="1"/>
              </p:cNvSpPr>
              <p:nvPr/>
            </p:nvSpPr>
            <p:spPr>
              <a:xfrm>
                <a:off x="3519735" y="151959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4" name="Vuokaaviosymboli: Liitin 63"/>
              <p:cNvSpPr>
                <a:spLocks noChangeAspect="1"/>
              </p:cNvSpPr>
              <p:nvPr/>
            </p:nvSpPr>
            <p:spPr>
              <a:xfrm>
                <a:off x="3762080" y="1518220"/>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25" name="Group 324"/>
            <p:cNvGrpSpPr/>
            <p:nvPr/>
          </p:nvGrpSpPr>
          <p:grpSpPr>
            <a:xfrm>
              <a:off x="2674628" y="1540156"/>
              <a:ext cx="418235" cy="182650"/>
              <a:chOff x="3260141" y="2045036"/>
              <a:chExt cx="418235" cy="183307"/>
            </a:xfrm>
          </p:grpSpPr>
          <p:sp>
            <p:nvSpPr>
              <p:cNvPr id="326"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7"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34" name="Vuokaaviosymboli: Liitin 12"/>
            <p:cNvSpPr>
              <a:spLocks noChangeAspect="1"/>
            </p:cNvSpPr>
            <p:nvPr/>
          </p:nvSpPr>
          <p:spPr>
            <a:xfrm>
              <a:off x="2663458" y="1861977"/>
              <a:ext cx="178868" cy="17822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5" name="Vuokaaviosymboli: Liitin 12"/>
            <p:cNvSpPr>
              <a:spLocks noChangeAspect="1"/>
            </p:cNvSpPr>
            <p:nvPr/>
          </p:nvSpPr>
          <p:spPr>
            <a:xfrm>
              <a:off x="2663458" y="2164771"/>
              <a:ext cx="178868" cy="17822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36" name="Group 335"/>
            <p:cNvGrpSpPr/>
            <p:nvPr/>
          </p:nvGrpSpPr>
          <p:grpSpPr>
            <a:xfrm>
              <a:off x="2667584" y="2752981"/>
              <a:ext cx="418235" cy="182650"/>
              <a:chOff x="3260141" y="2045036"/>
              <a:chExt cx="418235" cy="183307"/>
            </a:xfrm>
          </p:grpSpPr>
          <p:sp>
            <p:nvSpPr>
              <p:cNvPr id="337"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8"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39" name="Group 338"/>
            <p:cNvGrpSpPr/>
            <p:nvPr/>
          </p:nvGrpSpPr>
          <p:grpSpPr>
            <a:xfrm>
              <a:off x="2644378" y="3379004"/>
              <a:ext cx="418235" cy="182650"/>
              <a:chOff x="3260141" y="2045036"/>
              <a:chExt cx="418235" cy="183307"/>
            </a:xfrm>
          </p:grpSpPr>
          <p:sp>
            <p:nvSpPr>
              <p:cNvPr id="340"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1"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42" name="Group 341"/>
            <p:cNvGrpSpPr/>
            <p:nvPr/>
          </p:nvGrpSpPr>
          <p:grpSpPr>
            <a:xfrm>
              <a:off x="2630395" y="3721193"/>
              <a:ext cx="680807" cy="185515"/>
              <a:chOff x="3260141" y="1512282"/>
              <a:chExt cx="680807" cy="186182"/>
            </a:xfrm>
          </p:grpSpPr>
          <p:sp>
            <p:nvSpPr>
              <p:cNvPr id="343" name="Vuokaaviosymboli: Liitin 60"/>
              <p:cNvSpPr>
                <a:spLocks noChangeAspect="1"/>
              </p:cNvSpPr>
              <p:nvPr/>
            </p:nvSpPr>
            <p:spPr>
              <a:xfrm>
                <a:off x="3260141" y="1512282"/>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4" name="Vuokaaviosymboli: Liitin 62"/>
              <p:cNvSpPr>
                <a:spLocks noChangeAspect="1"/>
              </p:cNvSpPr>
              <p:nvPr/>
            </p:nvSpPr>
            <p:spPr>
              <a:xfrm>
                <a:off x="3519735" y="151959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5" name="Vuokaaviosymboli: Liitin 63"/>
              <p:cNvSpPr>
                <a:spLocks noChangeAspect="1"/>
              </p:cNvSpPr>
              <p:nvPr/>
            </p:nvSpPr>
            <p:spPr>
              <a:xfrm>
                <a:off x="3762080" y="1518220"/>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46" name="Vuokaaviosymboli: Liitin 12"/>
            <p:cNvSpPr>
              <a:spLocks noChangeAspect="1"/>
            </p:cNvSpPr>
            <p:nvPr/>
          </p:nvSpPr>
          <p:spPr>
            <a:xfrm>
              <a:off x="2644378" y="4044274"/>
              <a:ext cx="178868" cy="17822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7" name="Group 346"/>
            <p:cNvGrpSpPr/>
            <p:nvPr/>
          </p:nvGrpSpPr>
          <p:grpSpPr>
            <a:xfrm>
              <a:off x="2650622" y="4332307"/>
              <a:ext cx="418235" cy="182650"/>
              <a:chOff x="3260141" y="2045036"/>
              <a:chExt cx="418235" cy="183307"/>
            </a:xfrm>
          </p:grpSpPr>
          <p:sp>
            <p:nvSpPr>
              <p:cNvPr id="348"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9"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grpSp>
        <p:nvGrpSpPr>
          <p:cNvPr id="6" name="Group 5"/>
          <p:cNvGrpSpPr/>
          <p:nvPr/>
        </p:nvGrpSpPr>
        <p:grpSpPr>
          <a:xfrm>
            <a:off x="3679147" y="1109253"/>
            <a:ext cx="695354" cy="3396101"/>
            <a:chOff x="3679147" y="1109253"/>
            <a:chExt cx="695354" cy="3396101"/>
          </a:xfrm>
        </p:grpSpPr>
        <p:grpSp>
          <p:nvGrpSpPr>
            <p:cNvPr id="328" name="Group 327"/>
            <p:cNvGrpSpPr/>
            <p:nvPr/>
          </p:nvGrpSpPr>
          <p:grpSpPr>
            <a:xfrm>
              <a:off x="3777215" y="1109253"/>
              <a:ext cx="418235" cy="183460"/>
              <a:chOff x="3260141" y="2045036"/>
              <a:chExt cx="418235" cy="183307"/>
            </a:xfrm>
          </p:grpSpPr>
          <p:sp>
            <p:nvSpPr>
              <p:cNvPr id="329"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0"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31" name="Group 330"/>
            <p:cNvGrpSpPr/>
            <p:nvPr/>
          </p:nvGrpSpPr>
          <p:grpSpPr>
            <a:xfrm>
              <a:off x="3777215" y="1505244"/>
              <a:ext cx="418235" cy="183460"/>
              <a:chOff x="3260141" y="2045036"/>
              <a:chExt cx="418235" cy="183307"/>
            </a:xfrm>
          </p:grpSpPr>
          <p:sp>
            <p:nvSpPr>
              <p:cNvPr id="332" name="Vuokaaviosymboli: Liitin 47"/>
              <p:cNvSpPr>
                <a:spLocks noChangeAspect="1"/>
              </p:cNvSpPr>
              <p:nvPr/>
            </p:nvSpPr>
            <p:spPr>
              <a:xfrm>
                <a:off x="3260141" y="2045036"/>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3" name="Vuokaaviosymboli: Liitin 48"/>
              <p:cNvSpPr>
                <a:spLocks noChangeAspect="1"/>
              </p:cNvSpPr>
              <p:nvPr/>
            </p:nvSpPr>
            <p:spPr>
              <a:xfrm>
                <a:off x="3499508" y="2049475"/>
                <a:ext cx="178868" cy="17886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54" name="Group 353"/>
            <p:cNvGrpSpPr/>
            <p:nvPr/>
          </p:nvGrpSpPr>
          <p:grpSpPr>
            <a:xfrm>
              <a:off x="3695701" y="2150350"/>
              <a:ext cx="420648" cy="183583"/>
              <a:chOff x="4333735" y="3231870"/>
              <a:chExt cx="420648" cy="183430"/>
            </a:xfrm>
          </p:grpSpPr>
          <p:sp>
            <p:nvSpPr>
              <p:cNvPr id="355"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6"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58" name="Group 357"/>
            <p:cNvGrpSpPr/>
            <p:nvPr/>
          </p:nvGrpSpPr>
          <p:grpSpPr>
            <a:xfrm>
              <a:off x="3690025" y="2769839"/>
              <a:ext cx="674869" cy="189526"/>
              <a:chOff x="4333735" y="3231870"/>
              <a:chExt cx="674869" cy="189368"/>
            </a:xfrm>
          </p:grpSpPr>
          <p:sp>
            <p:nvSpPr>
              <p:cNvPr id="359"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0"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1" name="Vuokaaviosymboli: Liitin 39"/>
              <p:cNvSpPr>
                <a:spLocks noChangeAspect="1"/>
              </p:cNvSpPr>
              <p:nvPr/>
            </p:nvSpPr>
            <p:spPr>
              <a:xfrm>
                <a:off x="4829736" y="32423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62" name="Group 361"/>
            <p:cNvGrpSpPr/>
            <p:nvPr/>
          </p:nvGrpSpPr>
          <p:grpSpPr>
            <a:xfrm>
              <a:off x="3699336" y="4315828"/>
              <a:ext cx="674869" cy="189526"/>
              <a:chOff x="4333735" y="3231870"/>
              <a:chExt cx="674869" cy="189368"/>
            </a:xfrm>
          </p:grpSpPr>
          <p:sp>
            <p:nvSpPr>
              <p:cNvPr id="363"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4"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5" name="Vuokaaviosymboli: Liitin 39"/>
              <p:cNvSpPr>
                <a:spLocks noChangeAspect="1"/>
              </p:cNvSpPr>
              <p:nvPr/>
            </p:nvSpPr>
            <p:spPr>
              <a:xfrm>
                <a:off x="4829736" y="32423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70" name="Group 369"/>
            <p:cNvGrpSpPr/>
            <p:nvPr/>
          </p:nvGrpSpPr>
          <p:grpSpPr>
            <a:xfrm>
              <a:off x="3679147" y="3071677"/>
              <a:ext cx="674869" cy="189526"/>
              <a:chOff x="4333735" y="3231870"/>
              <a:chExt cx="674869" cy="189368"/>
            </a:xfrm>
          </p:grpSpPr>
          <p:sp>
            <p:nvSpPr>
              <p:cNvPr id="371"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2"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3" name="Vuokaaviosymboli: Liitin 39"/>
              <p:cNvSpPr>
                <a:spLocks noChangeAspect="1"/>
              </p:cNvSpPr>
              <p:nvPr/>
            </p:nvSpPr>
            <p:spPr>
              <a:xfrm>
                <a:off x="4829736" y="32423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74" name="Group 373"/>
            <p:cNvGrpSpPr/>
            <p:nvPr/>
          </p:nvGrpSpPr>
          <p:grpSpPr>
            <a:xfrm>
              <a:off x="3679147" y="3400836"/>
              <a:ext cx="420648" cy="183583"/>
              <a:chOff x="4333735" y="3231870"/>
              <a:chExt cx="420648" cy="183430"/>
            </a:xfrm>
          </p:grpSpPr>
          <p:sp>
            <p:nvSpPr>
              <p:cNvPr id="375"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6"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377" name="Group 376"/>
            <p:cNvGrpSpPr/>
            <p:nvPr/>
          </p:nvGrpSpPr>
          <p:grpSpPr>
            <a:xfrm>
              <a:off x="3699632" y="2453500"/>
              <a:ext cx="674869" cy="189526"/>
              <a:chOff x="4333735" y="3231870"/>
              <a:chExt cx="674869" cy="189368"/>
            </a:xfrm>
          </p:grpSpPr>
          <p:sp>
            <p:nvSpPr>
              <p:cNvPr id="378"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9"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0" name="Vuokaaviosymboli: Liitin 39"/>
              <p:cNvSpPr>
                <a:spLocks noChangeAspect="1"/>
              </p:cNvSpPr>
              <p:nvPr/>
            </p:nvSpPr>
            <p:spPr>
              <a:xfrm>
                <a:off x="4829736" y="32423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81" name="Vuokaaviosymboli: Liitin 39"/>
            <p:cNvSpPr>
              <a:spLocks noChangeAspect="1"/>
            </p:cNvSpPr>
            <p:nvPr/>
          </p:nvSpPr>
          <p:spPr>
            <a:xfrm>
              <a:off x="3690025" y="3986974"/>
              <a:ext cx="178868" cy="179017"/>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82" name="Group 381"/>
            <p:cNvGrpSpPr/>
            <p:nvPr/>
          </p:nvGrpSpPr>
          <p:grpSpPr>
            <a:xfrm>
              <a:off x="3689718" y="3696660"/>
              <a:ext cx="420648" cy="183583"/>
              <a:chOff x="4333735" y="3231870"/>
              <a:chExt cx="420648" cy="183430"/>
            </a:xfrm>
          </p:grpSpPr>
          <p:sp>
            <p:nvSpPr>
              <p:cNvPr id="383" name="Vuokaaviosymboli: Liitin 32"/>
              <p:cNvSpPr>
                <a:spLocks noChangeAspect="1"/>
              </p:cNvSpPr>
              <p:nvPr/>
            </p:nvSpPr>
            <p:spPr>
              <a:xfrm>
                <a:off x="4333735" y="3236432"/>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4" name="Vuokaaviosymboli: Liitin 36"/>
              <p:cNvSpPr>
                <a:spLocks noChangeAspect="1"/>
              </p:cNvSpPr>
              <p:nvPr/>
            </p:nvSpPr>
            <p:spPr>
              <a:xfrm>
                <a:off x="4575515" y="3231870"/>
                <a:ext cx="178868" cy="178868"/>
              </a:xfrm>
              <a:prstGeom prst="flowChartConnector">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grpSp>
    </p:spTree>
    <p:extLst>
      <p:ext uri="{BB962C8B-B14F-4D97-AF65-F5344CB8AC3E}">
        <p14:creationId xmlns:p14="http://schemas.microsoft.com/office/powerpoint/2010/main" val="4245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66580"/>
            <a:ext cx="7543800" cy="778669"/>
          </a:xfrm>
        </p:spPr>
        <p:txBody>
          <a:bodyPr/>
          <a:lstStyle/>
          <a:p>
            <a:r>
              <a:rPr lang="fi-FI" dirty="0"/>
              <a:t>Elintarvikkeiden tuotannon planetaariset rajat</a:t>
            </a:r>
            <a:br>
              <a:rPr lang="fi-FI" dirty="0"/>
            </a:br>
            <a:r>
              <a:rPr lang="fi-FI" sz="1600" dirty="0" err="1">
                <a:solidFill>
                  <a:schemeClr val="tx1"/>
                </a:solidFill>
              </a:rPr>
              <a:t>Steffen</a:t>
            </a:r>
            <a:r>
              <a:rPr lang="fi-FI" sz="1600" dirty="0">
                <a:solidFill>
                  <a:schemeClr val="tx1"/>
                </a:solidFill>
              </a:rPr>
              <a:t> et </a:t>
            </a:r>
            <a:r>
              <a:rPr lang="fi-FI" sz="1600" dirty="0" err="1">
                <a:solidFill>
                  <a:schemeClr val="tx1"/>
                </a:solidFill>
              </a:rPr>
              <a:t>al</a:t>
            </a:r>
            <a:r>
              <a:rPr lang="fi-FI" sz="1600" dirty="0">
                <a:solidFill>
                  <a:schemeClr val="tx1"/>
                </a:solidFill>
              </a:rPr>
              <a:t> 2019 Science</a:t>
            </a:r>
          </a:p>
        </p:txBody>
      </p:sp>
      <p:sp>
        <p:nvSpPr>
          <p:cNvPr id="3" name="Slide Number Placeholder 2"/>
          <p:cNvSpPr>
            <a:spLocks noGrp="1"/>
          </p:cNvSpPr>
          <p:nvPr>
            <p:ph type="sldNum" sz="quarter" idx="10"/>
          </p:nvPr>
        </p:nvSpPr>
        <p:spPr/>
        <p:txBody>
          <a:bodyPr/>
          <a:lstStyle/>
          <a:p>
            <a:pPr>
              <a:defRPr/>
            </a:pPr>
            <a:fld id="{9232B0E0-CBCE-40ED-9C59-F8F92DE4AC55}" type="slidenum">
              <a:rPr lang="en-US" smtClean="0"/>
              <a:pPr>
                <a:defRPr/>
              </a:pPr>
              <a:t>9</a:t>
            </a:fld>
            <a:endParaRPr lang="en-US" dirty="0"/>
          </a:p>
        </p:txBody>
      </p:sp>
      <p:sp>
        <p:nvSpPr>
          <p:cNvPr id="4" name="Date Placeholder 3"/>
          <p:cNvSpPr>
            <a:spLocks noGrp="1"/>
          </p:cNvSpPr>
          <p:nvPr>
            <p:ph type="dt" sz="half" idx="11"/>
          </p:nvPr>
        </p:nvSpPr>
        <p:spPr/>
        <p:txBody>
          <a:bodyPr/>
          <a:lstStyle/>
          <a:p>
            <a:pPr>
              <a:defRPr/>
            </a:pPr>
            <a:fld id="{2FD72491-D1C4-4D46-A077-AFC8004EAFDA}" type="datetime1">
              <a:rPr lang="fi-FI" smtClean="0"/>
              <a:pPr>
                <a:defRPr/>
              </a:pPr>
              <a:t>20.11.2019</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827437"/>
            <a:ext cx="6057614" cy="419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19925" y="1438274"/>
            <a:ext cx="1914525" cy="923330"/>
          </a:xfrm>
          <a:prstGeom prst="rect">
            <a:avLst/>
          </a:prstGeom>
          <a:noFill/>
        </p:spPr>
        <p:txBody>
          <a:bodyPr wrap="square" rtlCol="0">
            <a:spAutoFit/>
          </a:bodyPr>
          <a:lstStyle/>
          <a:p>
            <a:r>
              <a:rPr lang="fi-FI" dirty="0"/>
              <a:t>Alueiden välillä on eroja kestävyydessä</a:t>
            </a:r>
          </a:p>
        </p:txBody>
      </p:sp>
    </p:spTree>
    <p:extLst>
      <p:ext uri="{BB962C8B-B14F-4D97-AF65-F5344CB8AC3E}">
        <p14:creationId xmlns:p14="http://schemas.microsoft.com/office/powerpoint/2010/main" val="3109100318"/>
      </p:ext>
    </p:extLst>
  </p:cSld>
  <p:clrMapOvr>
    <a:masterClrMapping/>
  </p:clrMapOvr>
</p:sld>
</file>

<file path=ppt/theme/theme1.xml><?xml version="1.0" encoding="utf-8"?>
<a:theme xmlns:a="http://schemas.openxmlformats.org/drawingml/2006/main" name="2015_02_23_Luke_PP_FI">
  <a:themeElements>
    <a:clrScheme name="Luke">
      <a:dk1>
        <a:srgbClr val="54585A"/>
      </a:dk1>
      <a:lt1>
        <a:sysClr val="window" lastClr="FFFFFF"/>
      </a:lt1>
      <a:dk2>
        <a:srgbClr val="1F497D"/>
      </a:dk2>
      <a:lt2>
        <a:srgbClr val="EEECE1"/>
      </a:lt2>
      <a:accent1>
        <a:srgbClr val="FF8200"/>
      </a:accent1>
      <a:accent2>
        <a:srgbClr val="00B5E2"/>
      </a:accent2>
      <a:accent3>
        <a:srgbClr val="54585A"/>
      </a:accent3>
      <a:accent4>
        <a:srgbClr val="78BE20"/>
      </a:accent4>
      <a:accent5>
        <a:srgbClr val="E10098"/>
      </a:accent5>
      <a:accent6>
        <a:srgbClr val="0033A0"/>
      </a:accent6>
      <a:hlink>
        <a:srgbClr val="FF8200"/>
      </a:hlink>
      <a:folHlink>
        <a:srgbClr val="4C4C4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9384</TotalTime>
  <Words>1872</Words>
  <Application>Microsoft Office PowerPoint</Application>
  <PresentationFormat>Näytössä katseltava esitys (16:9)</PresentationFormat>
  <Paragraphs>301</Paragraphs>
  <Slides>22</Slides>
  <Notes>9</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22</vt:i4>
      </vt:variant>
    </vt:vector>
  </HeadingPairs>
  <TitlesOfParts>
    <vt:vector size="26" baseType="lpstr">
      <vt:lpstr>Arial</vt:lpstr>
      <vt:lpstr>AvantGardGothEF-Bold</vt:lpstr>
      <vt:lpstr>Calibri</vt:lpstr>
      <vt:lpstr>2015_02_23_Luke_PP_FI</vt:lpstr>
      <vt:lpstr>Ilmasto ja ympäristö lihantuotannon reunaehtoina</vt:lpstr>
      <vt:lpstr>Johdanto</vt:lpstr>
      <vt:lpstr>Kuinka nautakarjan ympäristökuormitus syntyy aluetasolla?</vt:lpstr>
      <vt:lpstr>Avain ravinnekierron ja kuormituksen kokonaisuuteen:</vt:lpstr>
      <vt:lpstr>Kotieläimiä vai ei? Vaikutukset ruokajärjestelmään Karttunen, K. ym. 2019  </vt:lpstr>
      <vt:lpstr>PowerPoint-esitys</vt:lpstr>
      <vt:lpstr>PowerPoint-esitys</vt:lpstr>
      <vt:lpstr>Nautakarjatalouden ympäristöhaitat (Virkajärvi &amp; Järvenranta 2018)</vt:lpstr>
      <vt:lpstr>Elintarvikkeiden tuotannon planetaariset rajat Steffen et al 2019 Science</vt:lpstr>
      <vt:lpstr>Ruokavalioiden ilmastovaikutukset (Saarinen et al 2019)</vt:lpstr>
      <vt:lpstr>Elintarvikkeiden kestävyys – ravitsemus ja ilmastokuormitus  Saarinen 2018. Including nutrition in the life cycle assessment of food products. P 58 </vt:lpstr>
      <vt:lpstr>Päästölähteiden jakautuminen tuotekiloa kohden ilman LULUCF ja LULUCF sektorin kanssa Suomessa</vt:lpstr>
      <vt:lpstr>Tuotannon KHK- päästöjä voidaan pienentää) Pulkkinen ym. Footprintbeef – hanke; maitorotuinen sonni, LULUCF ei sisälly lukuihin</vt:lpstr>
      <vt:lpstr>Märehtijätuotannon KHK-päästöjä voidaan pienentää (Tilastokeskus 2019)</vt:lpstr>
      <vt:lpstr>Nurmen edulliset ympäristövaikutukset</vt:lpstr>
      <vt:lpstr>Timotei-puna-apilaseoksen hiilensidonta, Maaninka 2017-2018 Shurpali et al käsikirjoitus </vt:lpstr>
      <vt:lpstr>PowerPoint-esitys</vt:lpstr>
      <vt:lpstr>Pintavalunnan kokonaisfosforin kuormitusarvio niittonurmilta  vertailu aiempiin arvioihin - karkea vertailu (Puustinen et al.  2019) </vt:lpstr>
      <vt:lpstr>Nurmet ja biodiversiteetti </vt:lpstr>
      <vt:lpstr>Johtopäätökset 1</vt:lpstr>
      <vt:lpstr>Johtopäätökset 2</vt:lpstr>
      <vt:lpstr>Kiitos!</vt:lpstr>
    </vt:vector>
  </TitlesOfParts>
  <Company>MTT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Pääotsikko</dc:title>
  <dc:creator>hat125</dc:creator>
  <cp:lastModifiedBy>Manninen Marjukka</cp:lastModifiedBy>
  <cp:revision>549</cp:revision>
  <cp:lastPrinted>2019-11-20T07:28:14Z</cp:lastPrinted>
  <dcterms:created xsi:type="dcterms:W3CDTF">2015-03-09T11:28:05Z</dcterms:created>
  <dcterms:modified xsi:type="dcterms:W3CDTF">2019-11-20T17:55:04Z</dcterms:modified>
</cp:coreProperties>
</file>